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3" r:id="rId1"/>
  </p:sldMasterIdLst>
  <p:notesMasterIdLst>
    <p:notesMasterId r:id="rId83"/>
  </p:notesMasterIdLst>
  <p:sldIdLst>
    <p:sldId id="377" r:id="rId2"/>
    <p:sldId id="423" r:id="rId3"/>
    <p:sldId id="418" r:id="rId4"/>
    <p:sldId id="417" r:id="rId5"/>
    <p:sldId id="419" r:id="rId6"/>
    <p:sldId id="488" r:id="rId7"/>
    <p:sldId id="487" r:id="rId8"/>
    <p:sldId id="420" r:id="rId9"/>
    <p:sldId id="421" r:id="rId10"/>
    <p:sldId id="424" r:id="rId11"/>
    <p:sldId id="422" r:id="rId12"/>
    <p:sldId id="426" r:id="rId13"/>
    <p:sldId id="425" r:id="rId14"/>
    <p:sldId id="427" r:id="rId15"/>
    <p:sldId id="428" r:id="rId16"/>
    <p:sldId id="429" r:id="rId17"/>
    <p:sldId id="430" r:id="rId18"/>
    <p:sldId id="431" r:id="rId19"/>
    <p:sldId id="440" r:id="rId20"/>
    <p:sldId id="439" r:id="rId21"/>
    <p:sldId id="432" r:id="rId22"/>
    <p:sldId id="433" r:id="rId23"/>
    <p:sldId id="435" r:id="rId24"/>
    <p:sldId id="434" r:id="rId25"/>
    <p:sldId id="454" r:id="rId26"/>
    <p:sldId id="455" r:id="rId27"/>
    <p:sldId id="441" r:id="rId28"/>
    <p:sldId id="442" r:id="rId29"/>
    <p:sldId id="443" r:id="rId30"/>
    <p:sldId id="444" r:id="rId31"/>
    <p:sldId id="445" r:id="rId32"/>
    <p:sldId id="447" r:id="rId33"/>
    <p:sldId id="448" r:id="rId34"/>
    <p:sldId id="449" r:id="rId35"/>
    <p:sldId id="451" r:id="rId36"/>
    <p:sldId id="450" r:id="rId37"/>
    <p:sldId id="452" r:id="rId38"/>
    <p:sldId id="453" r:id="rId39"/>
    <p:sldId id="458" r:id="rId40"/>
    <p:sldId id="459" r:id="rId41"/>
    <p:sldId id="460" r:id="rId42"/>
    <p:sldId id="461" r:id="rId43"/>
    <p:sldId id="466" r:id="rId44"/>
    <p:sldId id="467" r:id="rId45"/>
    <p:sldId id="468" r:id="rId46"/>
    <p:sldId id="470" r:id="rId47"/>
    <p:sldId id="473" r:id="rId48"/>
    <p:sldId id="476" r:id="rId49"/>
    <p:sldId id="472" r:id="rId50"/>
    <p:sldId id="474" r:id="rId51"/>
    <p:sldId id="475" r:id="rId52"/>
    <p:sldId id="483" r:id="rId53"/>
    <p:sldId id="484" r:id="rId54"/>
    <p:sldId id="485" r:id="rId55"/>
    <p:sldId id="477" r:id="rId56"/>
    <p:sldId id="478" r:id="rId57"/>
    <p:sldId id="479" r:id="rId58"/>
    <p:sldId id="480" r:id="rId59"/>
    <p:sldId id="481" r:id="rId60"/>
    <p:sldId id="482" r:id="rId61"/>
    <p:sldId id="486" r:id="rId62"/>
    <p:sldId id="489" r:id="rId63"/>
    <p:sldId id="490" r:id="rId64"/>
    <p:sldId id="494" r:id="rId65"/>
    <p:sldId id="493" r:id="rId66"/>
    <p:sldId id="495" r:id="rId67"/>
    <p:sldId id="496" r:id="rId68"/>
    <p:sldId id="497" r:id="rId69"/>
    <p:sldId id="498" r:id="rId70"/>
    <p:sldId id="499" r:id="rId71"/>
    <p:sldId id="500" r:id="rId72"/>
    <p:sldId id="501" r:id="rId73"/>
    <p:sldId id="504" r:id="rId74"/>
    <p:sldId id="502" r:id="rId75"/>
    <p:sldId id="505" r:id="rId76"/>
    <p:sldId id="506" r:id="rId77"/>
    <p:sldId id="503" r:id="rId78"/>
    <p:sldId id="507" r:id="rId79"/>
    <p:sldId id="508" r:id="rId80"/>
    <p:sldId id="491" r:id="rId81"/>
    <p:sldId id="416" r:id="rId8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1337ED"/>
    <a:srgbClr val="2057A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80" autoAdjust="0"/>
    <p:restoredTop sz="94165" autoAdjust="0"/>
  </p:normalViewPr>
  <p:slideViewPr>
    <p:cSldViewPr snapToGrid="0">
      <p:cViewPr varScale="1">
        <p:scale>
          <a:sx n="75" d="100"/>
          <a:sy n="75" d="100"/>
        </p:scale>
        <p:origin x="114" y="6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4A3472-18ED-491C-8F75-5CA2D2F1C0F1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E82CD0-524C-471F-BB53-9E65D48868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55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82CD0-524C-471F-BB53-9E65D48868F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27133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82CD0-524C-471F-BB53-9E65D48868F6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43038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82CD0-524C-471F-BB53-9E65D48868F6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38580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82CD0-524C-471F-BB53-9E65D48868F6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57446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82CD0-524C-471F-BB53-9E65D48868F6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0009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82CD0-524C-471F-BB53-9E65D48868F6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5852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82CD0-524C-471F-BB53-9E65D48868F6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33023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82CD0-524C-471F-BB53-9E65D48868F6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23090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82CD0-524C-471F-BB53-9E65D48868F6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16450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82CD0-524C-471F-BB53-9E65D48868F6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72230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82CD0-524C-471F-BB53-9E65D48868F6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6787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82CD0-524C-471F-BB53-9E65D48868F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09734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82CD0-524C-471F-BB53-9E65D48868F6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94855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82CD0-524C-471F-BB53-9E65D48868F6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51999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82CD0-524C-471F-BB53-9E65D48868F6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18762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82CD0-524C-471F-BB53-9E65D48868F6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33541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82CD0-524C-471F-BB53-9E65D48868F6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52941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82CD0-524C-471F-BB53-9E65D48868F6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98440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82CD0-524C-471F-BB53-9E65D48868F6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6833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82CD0-524C-471F-BB53-9E65D48868F6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3155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82CD0-524C-471F-BB53-9E65D48868F6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04893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82CD0-524C-471F-BB53-9E65D48868F6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0658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82CD0-524C-471F-BB53-9E65D48868F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10196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82CD0-524C-471F-BB53-9E65D48868F6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643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82CD0-524C-471F-BB53-9E65D48868F6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112151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82CD0-524C-471F-BB53-9E65D48868F6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379707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82CD0-524C-471F-BB53-9E65D48868F6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067482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82CD0-524C-471F-BB53-9E65D48868F6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305298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82CD0-524C-471F-BB53-9E65D48868F6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041662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82CD0-524C-471F-BB53-9E65D48868F6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391366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82CD0-524C-471F-BB53-9E65D48868F6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964722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82CD0-524C-471F-BB53-9E65D48868F6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847911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82CD0-524C-471F-BB53-9E65D48868F6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04173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82CD0-524C-471F-BB53-9E65D48868F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30675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82CD0-524C-471F-BB53-9E65D48868F6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33977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82CD0-524C-471F-BB53-9E65D48868F6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785784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82CD0-524C-471F-BB53-9E65D48868F6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456911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82CD0-524C-471F-BB53-9E65D48868F6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163554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82CD0-524C-471F-BB53-9E65D48868F6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874818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82CD0-524C-471F-BB53-9E65D48868F6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86314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82CD0-524C-471F-BB53-9E65D48868F6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786862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82CD0-524C-471F-BB53-9E65D48868F6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393259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82CD0-524C-471F-BB53-9E65D48868F6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22394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82CD0-524C-471F-BB53-9E65D48868F6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8458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82CD0-524C-471F-BB53-9E65D48868F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439793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82CD0-524C-471F-BB53-9E65D48868F6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609705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82CD0-524C-471F-BB53-9E65D48868F6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74876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82CD0-524C-471F-BB53-9E65D48868F6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170255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82CD0-524C-471F-BB53-9E65D48868F6}" type="slidenum">
              <a:rPr lang="ru-RU" smtClean="0"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920110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82CD0-524C-471F-BB53-9E65D48868F6}" type="slidenum">
              <a:rPr lang="ru-RU" smtClean="0"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996264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82CD0-524C-471F-BB53-9E65D48868F6}" type="slidenum">
              <a:rPr lang="ru-RU" smtClean="0"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27479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82CD0-524C-471F-BB53-9E65D48868F6}" type="slidenum">
              <a:rPr lang="ru-RU" smtClean="0"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223905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82CD0-524C-471F-BB53-9E65D48868F6}" type="slidenum">
              <a:rPr lang="ru-RU" smtClean="0"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396748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82CD0-524C-471F-BB53-9E65D48868F6}" type="slidenum">
              <a:rPr lang="ru-RU" smtClean="0"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88117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82CD0-524C-471F-BB53-9E65D48868F6}" type="slidenum">
              <a:rPr lang="ru-RU" smtClean="0"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58277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82CD0-524C-471F-BB53-9E65D48868F6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662631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82CD0-524C-471F-BB53-9E65D48868F6}" type="slidenum">
              <a:rPr lang="ru-RU" smtClean="0"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61436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82CD0-524C-471F-BB53-9E65D48868F6}" type="slidenum">
              <a:rPr lang="ru-RU" smtClean="0"/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386400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82CD0-524C-471F-BB53-9E65D48868F6}" type="slidenum">
              <a:rPr lang="ru-RU" smtClean="0"/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374266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82CD0-524C-471F-BB53-9E65D48868F6}" type="slidenum">
              <a:rPr lang="ru-RU" smtClean="0"/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700604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82CD0-524C-471F-BB53-9E65D48868F6}" type="slidenum">
              <a:rPr lang="ru-RU" smtClean="0"/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398125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82CD0-524C-471F-BB53-9E65D48868F6}" type="slidenum">
              <a:rPr lang="ru-RU" smtClean="0"/>
              <a:t>66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31698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82CD0-524C-471F-BB53-9E65D48868F6}" type="slidenum">
              <a:rPr lang="ru-RU" smtClean="0"/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055707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82CD0-524C-471F-BB53-9E65D48868F6}" type="slidenum">
              <a:rPr lang="ru-RU" smtClean="0"/>
              <a:t>68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307531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82CD0-524C-471F-BB53-9E65D48868F6}" type="slidenum">
              <a:rPr lang="ru-RU" smtClean="0"/>
              <a:t>69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248680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82CD0-524C-471F-BB53-9E65D48868F6}" type="slidenum">
              <a:rPr lang="ru-RU" smtClean="0"/>
              <a:t>70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72596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82CD0-524C-471F-BB53-9E65D48868F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383727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82CD0-524C-471F-BB53-9E65D48868F6}" type="slidenum">
              <a:rPr lang="ru-RU" smtClean="0"/>
              <a:t>71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669782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82CD0-524C-471F-BB53-9E65D48868F6}" type="slidenum">
              <a:rPr lang="ru-RU" smtClean="0"/>
              <a:t>72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30678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82CD0-524C-471F-BB53-9E65D48868F6}" type="slidenum">
              <a:rPr lang="ru-RU" smtClean="0"/>
              <a:t>73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080324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82CD0-524C-471F-BB53-9E65D48868F6}" type="slidenum">
              <a:rPr lang="ru-RU" smtClean="0"/>
              <a:t>74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144350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82CD0-524C-471F-BB53-9E65D48868F6}" type="slidenum">
              <a:rPr lang="ru-RU" smtClean="0"/>
              <a:t>75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6717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82CD0-524C-471F-BB53-9E65D48868F6}" type="slidenum">
              <a:rPr lang="ru-RU" smtClean="0"/>
              <a:t>76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788326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82CD0-524C-471F-BB53-9E65D48868F6}" type="slidenum">
              <a:rPr lang="ru-RU" smtClean="0"/>
              <a:t>77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05901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82CD0-524C-471F-BB53-9E65D48868F6}" type="slidenum">
              <a:rPr lang="ru-RU" smtClean="0"/>
              <a:t>78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029504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82CD0-524C-471F-BB53-9E65D48868F6}" type="slidenum">
              <a:rPr lang="ru-RU" smtClean="0"/>
              <a:t>79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990823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82CD0-524C-471F-BB53-9E65D48868F6}" type="slidenum">
              <a:rPr lang="ru-RU" smtClean="0"/>
              <a:t>80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13966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82CD0-524C-471F-BB53-9E65D48868F6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23670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82CD0-524C-471F-BB53-9E65D48868F6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105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9E13D-EF7D-4697-A06A-7B582A0DDF5A}" type="datetime1">
              <a:rPr lang="ru-RU" smtClean="0"/>
              <a:t>16.04.2020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42051-7877-468D-9A24-7145110CB7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0632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99662-99A6-4D16-86AA-98E976CF0EF5}" type="datetime1">
              <a:rPr lang="ru-RU" smtClean="0"/>
              <a:t>16.04.2020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42051-7877-468D-9A24-7145110CB7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9121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87123-AE86-471E-ACBE-541FB969F4AD}" type="datetime1">
              <a:rPr lang="ru-RU" smtClean="0"/>
              <a:t>16.04.2020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42051-7877-468D-9A24-7145110CB7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0588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8B28F-6029-4B29-9DE0-EB6730D5383D}" type="datetime1">
              <a:rPr lang="ru-RU" smtClean="0"/>
              <a:t>16.04.2020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42051-7877-468D-9A24-7145110CB7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9026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4F584-DCD2-42CD-B305-FDF844E4A0FE}" type="datetime1">
              <a:rPr lang="ru-RU" smtClean="0"/>
              <a:t>16.04.2020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42051-7877-468D-9A24-7145110CB7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5743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94615-78AA-427F-AC77-833E1AC354A9}" type="datetime1">
              <a:rPr lang="ru-RU" smtClean="0"/>
              <a:t>16.04.2020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42051-7877-468D-9A24-7145110CB7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8367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BA929-1422-412F-A3E0-F96F3E7FB277}" type="datetime1">
              <a:rPr lang="ru-RU" smtClean="0"/>
              <a:t>16.04.2020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42051-7877-468D-9A24-7145110CB7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0098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2752B-F88A-4750-83C6-204CA67B6FBC}" type="datetime1">
              <a:rPr lang="ru-RU" smtClean="0"/>
              <a:t>16.04.2020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42051-7877-468D-9A24-7145110CB7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9875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1A879-61E1-4C13-AEAA-FCE19C7F6210}" type="datetime1">
              <a:rPr lang="ru-RU" smtClean="0"/>
              <a:t>16.04.2020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42051-7877-468D-9A24-7145110CB7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7002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782FB-A9E5-4FB8-B6EC-08A5D9585042}" type="datetime1">
              <a:rPr lang="ru-RU" smtClean="0"/>
              <a:t>16.04.2020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42051-7877-468D-9A24-7145110CB7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7589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90A83-925C-443A-9B89-BFCF18D8D209}" type="datetime1">
              <a:rPr lang="ru-RU" smtClean="0"/>
              <a:t>16.04.2020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42051-7877-468D-9A24-7145110CB7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7055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6A346C-865B-475A-A500-8C933D3FC1CC}" type="datetime1">
              <a:rPr lang="ru-RU" smtClean="0"/>
              <a:t>16.04.2020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A42051-7877-468D-9A24-7145110CB7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9148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https://scadsoft.com/changes" TargetMode="External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56.png"/><Relationship Id="rId4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2.pn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5hNcTDSh6E8&amp;t=1s" TargetMode="External"/><Relationship Id="rId5" Type="http://schemas.openxmlformats.org/officeDocument/2006/relationships/image" Target="../media/image69.pn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3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3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2.png"/><Relationship Id="rId7" Type="http://schemas.openxmlformats.org/officeDocument/2006/relationships/hyperlink" Target="https://scadhelp.ru/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hyperlink" Target="https://www.youtube.com/watch?v=mDbhf4MRBPc&amp;t=1" TargetMode="External"/><Relationship Id="rId4" Type="http://schemas.openxmlformats.org/officeDocument/2006/relationships/image" Target="../media/image9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2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2.png"/><Relationship Id="rId4" Type="http://schemas.openxmlformats.org/officeDocument/2006/relationships/image" Target="../media/image122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0.png"/><Relationship Id="rId3" Type="http://schemas.openxmlformats.org/officeDocument/2006/relationships/image" Target="../media/image3.png"/><Relationship Id="rId7" Type="http://schemas.openxmlformats.org/officeDocument/2006/relationships/image" Target="../media/image12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10" Type="http://schemas.openxmlformats.org/officeDocument/2006/relationships/image" Target="../media/image128.png"/><Relationship Id="rId4" Type="http://schemas.openxmlformats.org/officeDocument/2006/relationships/image" Target="../media/image2.png"/><Relationship Id="rId9" Type="http://schemas.openxmlformats.org/officeDocument/2006/relationships/image" Target="../media/image12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1.png"/><Relationship Id="rId4" Type="http://schemas.openxmlformats.org/officeDocument/2006/relationships/image" Target="../media/image2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.png"/><Relationship Id="rId7" Type="http://schemas.openxmlformats.org/officeDocument/2006/relationships/image" Target="../media/image13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hyperlink" Target="https://scadsoft.com/changes_all_full" TargetMode="External"/><Relationship Id="rId9" Type="http://schemas.openxmlformats.org/officeDocument/2006/relationships/image" Target="../media/image13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2.png"/><Relationship Id="rId7" Type="http://schemas.openxmlformats.org/officeDocument/2006/relationships/image" Target="../media/image138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cadsoft.com/changes" TargetMode="External"/><Relationship Id="rId4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2.png"/><Relationship Id="rId7" Type="http://schemas.openxmlformats.org/officeDocument/2006/relationships/image" Target="../media/image146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3.png"/><Relationship Id="rId9" Type="http://schemas.openxmlformats.org/officeDocument/2006/relationships/image" Target="../media/image14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4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png"/><Relationship Id="rId5" Type="http://schemas.openxmlformats.org/officeDocument/2006/relationships/image" Target="../media/image155.png"/><Relationship Id="rId4" Type="http://schemas.openxmlformats.org/officeDocument/2006/relationships/image" Target="../media/image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9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image" Target="../media/image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4" Type="http://schemas.openxmlformats.org/officeDocument/2006/relationships/image" Target="../media/image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png"/><Relationship Id="rId5" Type="http://schemas.openxmlformats.org/officeDocument/2006/relationships/image" Target="../media/image162.png"/><Relationship Id="rId4" Type="http://schemas.openxmlformats.org/officeDocument/2006/relationships/image" Target="../media/image3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png"/><Relationship Id="rId5" Type="http://schemas.openxmlformats.org/officeDocument/2006/relationships/image" Target="../media/image16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.png"/><Relationship Id="rId5" Type="http://schemas.openxmlformats.org/officeDocument/2006/relationships/image" Target="../media/image166.png"/><Relationship Id="rId4" Type="http://schemas.openxmlformats.org/officeDocument/2006/relationships/image" Target="../media/image2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 rotWithShape="1">
          <a:blip r:embed="rId2"/>
          <a:srcRect t="3040" b="7528"/>
          <a:stretch/>
        </p:blipFill>
        <p:spPr>
          <a:xfrm>
            <a:off x="0" y="1"/>
            <a:ext cx="12275228" cy="685799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91886" y="5022781"/>
            <a:ext cx="10995069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5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Новые </a:t>
            </a:r>
            <a:r>
              <a:rPr lang="ru-RU" sz="5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возможности SCAD Office </a:t>
            </a:r>
            <a:r>
              <a:rPr lang="ru-RU" sz="5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21 </a:t>
            </a:r>
          </a:p>
          <a:p>
            <a:r>
              <a:rPr lang="ru-RU" sz="5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Обзор </a:t>
            </a:r>
            <a:r>
              <a:rPr lang="ru-RU" sz="5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за прошедший год</a:t>
            </a:r>
            <a:endParaRPr lang="ru-RU" sz="5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50778" y="699775"/>
            <a:ext cx="3757503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5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www.scadsoft.com</a:t>
            </a:r>
          </a:p>
          <a:p>
            <a:r>
              <a:rPr lang="en-US" sz="35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www.scadhelp.ru</a:t>
            </a:r>
            <a:endParaRPr lang="ru-RU" sz="35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20889" y="6411535"/>
            <a:ext cx="462898" cy="47694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018438" y="632397"/>
            <a:ext cx="4881826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35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Андрей Теплых</a:t>
            </a:r>
          </a:p>
          <a:p>
            <a:pPr algn="r"/>
            <a:r>
              <a:rPr lang="en-US" sz="35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SCAD Soft</a:t>
            </a:r>
            <a:endParaRPr lang="ru-RU" sz="35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0977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213" y="49835"/>
            <a:ext cx="111605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SCAD Office 21.1.9.5.</a:t>
            </a:r>
            <a:r>
              <a:rPr lang="ru-RU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Новые возможности по расчетам конструкций </a:t>
            </a: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uk-UA" altLang="ru-RU" sz="2800" b="1" dirty="0">
              <a:solidFill>
                <a:srgbClr val="2057A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67501"/>
            <a:ext cx="12192000" cy="190500"/>
          </a:xfrm>
          <a:prstGeom prst="rect">
            <a:avLst/>
          </a:prstGeom>
          <a:solidFill>
            <a:srgbClr val="C1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-20320" y="6574155"/>
            <a:ext cx="915670" cy="365125"/>
          </a:xfrm>
        </p:spPr>
        <p:txBody>
          <a:bodyPr/>
          <a:lstStyle/>
          <a:p>
            <a:fld id="{A85E2696-9A25-4BF3-905A-AF6D576C2189}" type="slidenum">
              <a:rPr lang="ru-RU" smtClean="0"/>
              <a:t>10</a:t>
            </a:fld>
            <a:r>
              <a:rPr lang="ru-RU" dirty="0" smtClean="0"/>
              <a:t>  </a:t>
            </a:r>
            <a:fld id="{FB805F14-5E4A-4D32-8FE4-1F9B2B9331E0}" type="datetime10">
              <a:rPr lang="ru-RU" smtClean="0"/>
              <a:t>09:30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20889" y="6411535"/>
            <a:ext cx="462898" cy="476944"/>
          </a:xfrm>
          <a:prstGeom prst="rect">
            <a:avLst/>
          </a:prstGeom>
        </p:spPr>
      </p:pic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5493703" y="6581696"/>
            <a:ext cx="19144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600" dirty="0" smtClean="0">
                <a:solidFill>
                  <a:srgbClr val="0000FF"/>
                </a:solidFill>
              </a:rPr>
              <a:t>www.scadsoft.com</a:t>
            </a:r>
            <a:endParaRPr lang="ru-RU" altLang="ru-RU" sz="1600" dirty="0">
              <a:solidFill>
                <a:srgbClr val="0000FF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583" y="123920"/>
            <a:ext cx="884611" cy="37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55828" y="534186"/>
            <a:ext cx="11880344" cy="6132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50" b="1" dirty="0" smtClean="0"/>
              <a:t>SCAD++: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2350" dirty="0" smtClean="0"/>
              <a:t>учет коэффициента граничной относительной высоты сжатой зоны для железобетонных </a:t>
            </a:r>
            <a:r>
              <a:rPr lang="ru-RU" sz="2350" dirty="0"/>
              <a:t>пластинчатых элементов</a:t>
            </a:r>
            <a:r>
              <a:rPr lang="ru-RU" sz="2350" dirty="0" smtClean="0"/>
              <a:t> при наличии сейсмических воздействий</a:t>
            </a:r>
            <a:r>
              <a:rPr lang="en-US" sz="2350" dirty="0" smtClean="0"/>
              <a:t>;</a:t>
            </a:r>
            <a:endParaRPr lang="en-US" sz="2350" dirty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2350" dirty="0" smtClean="0"/>
              <a:t>сдвиг центров масс этажей</a:t>
            </a:r>
            <a:r>
              <a:rPr lang="en-US" sz="2350" dirty="0"/>
              <a:t> </a:t>
            </a:r>
            <a:r>
              <a:rPr lang="ru-RU" sz="2350" dirty="0" smtClean="0"/>
              <a:t>для сейсмических воздействий с целью учета кручения</a:t>
            </a:r>
            <a:r>
              <a:rPr lang="en-US" sz="2350" dirty="0" smtClean="0"/>
              <a:t>;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2350" dirty="0" smtClean="0"/>
              <a:t>расчет </a:t>
            </a:r>
            <a:r>
              <a:rPr lang="ru-RU" sz="2350" dirty="0"/>
              <a:t>центров жесткости </a:t>
            </a:r>
            <a:r>
              <a:rPr lang="ru-RU" sz="2350" dirty="0" smtClean="0"/>
              <a:t>этажей</a:t>
            </a:r>
            <a:r>
              <a:rPr lang="en-US" sz="2350" dirty="0" smtClean="0"/>
              <a:t>;</a:t>
            </a:r>
            <a:endParaRPr lang="ru-RU" sz="2350" dirty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2350" dirty="0" smtClean="0"/>
              <a:t>специальная процедура для работы </a:t>
            </a:r>
            <a:r>
              <a:rPr lang="ru-RU" sz="2350" dirty="0"/>
              <a:t>с формами </a:t>
            </a:r>
            <a:r>
              <a:rPr lang="ru-RU" sz="2350" dirty="0" smtClean="0"/>
              <a:t>колебаний</a:t>
            </a:r>
            <a:r>
              <a:rPr lang="en-US" sz="2350" dirty="0"/>
              <a:t>,</a:t>
            </a:r>
            <a:r>
              <a:rPr lang="ru-RU" sz="2350" dirty="0" smtClean="0"/>
              <a:t> </a:t>
            </a:r>
            <a:r>
              <a:rPr lang="ru-RU" sz="2350" dirty="0"/>
              <a:t>соответствующими кратным частотам (выполняется поворот суммарного вектора на такой угол, при котором будет максимизирован его вклад в общую динамическую реакцию конструкции</a:t>
            </a:r>
            <a:r>
              <a:rPr lang="ru-RU" sz="2350" dirty="0" smtClean="0"/>
              <a:t>)</a:t>
            </a:r>
            <a:r>
              <a:rPr lang="en-US" sz="2350" dirty="0" smtClean="0"/>
              <a:t>;</a:t>
            </a:r>
            <a:endParaRPr lang="ru-RU" sz="2350" dirty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2350" dirty="0" smtClean="0"/>
              <a:t>возможность</a:t>
            </a:r>
            <a:r>
              <a:rPr lang="en-US" sz="2350" dirty="0" smtClean="0"/>
              <a:t> </a:t>
            </a:r>
            <a:r>
              <a:rPr lang="ru-RU" sz="2350" dirty="0" smtClean="0"/>
              <a:t>в режиме Монтаж </a:t>
            </a:r>
            <a:r>
              <a:rPr lang="ru-RU" sz="2350" dirty="0"/>
              <a:t>игнорирования (начиная с определенной стадии) напряженно-деформированного </a:t>
            </a:r>
            <a:r>
              <a:rPr lang="ru-RU" sz="2350" dirty="0" smtClean="0"/>
              <a:t>состояния</a:t>
            </a:r>
            <a:r>
              <a:rPr lang="en-US" sz="2350" dirty="0" smtClean="0"/>
              <a:t>;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2350" dirty="0" smtClean="0"/>
              <a:t>режим </a:t>
            </a:r>
            <a:r>
              <a:rPr lang="ru-RU" sz="2350" dirty="0"/>
              <a:t>расчета с учетом изгибающих моментов и поперечных </a:t>
            </a:r>
            <a:r>
              <a:rPr lang="ru-RU" sz="2350" dirty="0" smtClean="0"/>
              <a:t>сил </a:t>
            </a:r>
            <a:r>
              <a:rPr lang="ru-RU" sz="2350" dirty="0"/>
              <a:t>для элементов </a:t>
            </a:r>
            <a:r>
              <a:rPr lang="ru-RU" sz="2350" dirty="0" smtClean="0"/>
              <a:t>ферм</a:t>
            </a:r>
            <a:r>
              <a:rPr lang="en-US" sz="2350" dirty="0" smtClean="0"/>
              <a:t>;</a:t>
            </a:r>
            <a:endParaRPr lang="ru-RU" sz="2350" dirty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2350" dirty="0" smtClean="0"/>
              <a:t>упругие шарниры</a:t>
            </a:r>
            <a:r>
              <a:rPr lang="en-US" sz="2350" dirty="0" smtClean="0"/>
              <a:t>;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2350" dirty="0" smtClean="0"/>
              <a:t>требования СП 16.13330 </a:t>
            </a:r>
            <a:r>
              <a:rPr lang="ru-RU" sz="2350" dirty="0"/>
              <a:t>об учете закритической работы элементов стальных </a:t>
            </a:r>
            <a:r>
              <a:rPr lang="ru-RU" sz="2350" dirty="0" smtClean="0"/>
              <a:t>конструкций и ряда других тонкостей расчета местной устойчивости элементов стальных конструкций</a:t>
            </a:r>
            <a:r>
              <a:rPr lang="en-US" sz="2350" dirty="0" smtClean="0"/>
              <a:t>.</a:t>
            </a:r>
            <a:endParaRPr lang="ru-RU" sz="2350" dirty="0"/>
          </a:p>
        </p:txBody>
      </p:sp>
    </p:spTree>
    <p:extLst>
      <p:ext uri="{BB962C8B-B14F-4D97-AF65-F5344CB8AC3E}">
        <p14:creationId xmlns:p14="http://schemas.microsoft.com/office/powerpoint/2010/main" val="55226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213" y="49835"/>
            <a:ext cx="111605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SCAD Office 21.1.9.5.</a:t>
            </a:r>
            <a:r>
              <a:rPr lang="ru-RU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Новые возможности по расчетам конструкций </a:t>
            </a: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uk-UA" altLang="ru-RU" sz="2800" b="1" dirty="0">
              <a:solidFill>
                <a:srgbClr val="2057A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67501"/>
            <a:ext cx="12192000" cy="190500"/>
          </a:xfrm>
          <a:prstGeom prst="rect">
            <a:avLst/>
          </a:prstGeom>
          <a:solidFill>
            <a:srgbClr val="C1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-20320" y="6574155"/>
            <a:ext cx="915670" cy="365125"/>
          </a:xfrm>
        </p:spPr>
        <p:txBody>
          <a:bodyPr/>
          <a:lstStyle/>
          <a:p>
            <a:fld id="{A85E2696-9A25-4BF3-905A-AF6D576C2189}" type="slidenum">
              <a:rPr lang="ru-RU" smtClean="0"/>
              <a:t>11</a:t>
            </a:fld>
            <a:r>
              <a:rPr lang="ru-RU" dirty="0" smtClean="0"/>
              <a:t>  </a:t>
            </a:r>
            <a:fld id="{FB805F14-5E4A-4D32-8FE4-1F9B2B9331E0}" type="datetime10">
              <a:rPr lang="ru-RU" smtClean="0"/>
              <a:t>09:30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20889" y="6411535"/>
            <a:ext cx="462898" cy="476944"/>
          </a:xfrm>
          <a:prstGeom prst="rect">
            <a:avLst/>
          </a:prstGeom>
        </p:spPr>
      </p:pic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5493703" y="6581696"/>
            <a:ext cx="19144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600" dirty="0" smtClean="0">
                <a:solidFill>
                  <a:srgbClr val="0000FF"/>
                </a:solidFill>
              </a:rPr>
              <a:t>www.scadsoft.com</a:t>
            </a:r>
            <a:endParaRPr lang="ru-RU" altLang="ru-RU" sz="1600" dirty="0">
              <a:solidFill>
                <a:srgbClr val="0000FF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583" y="123920"/>
            <a:ext cx="884611" cy="37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9466" y="498969"/>
            <a:ext cx="11766430" cy="6447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/>
              <a:t> SCAD++: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2200" dirty="0"/>
              <a:t>при расчете огнестойкости железобетонных конструкций внесены изменения, связанные с исправлением ошибок и опечаток в СТО 36554501-006-2006</a:t>
            </a:r>
            <a:r>
              <a:rPr lang="en-US" sz="2200" dirty="0"/>
              <a:t>;</a:t>
            </a:r>
            <a:endParaRPr lang="ru-RU" sz="2200" dirty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2200" dirty="0" smtClean="0"/>
              <a:t>анализ </a:t>
            </a:r>
            <a:r>
              <a:rPr lang="ru-RU" sz="2200" dirty="0"/>
              <a:t>хрупкого разрушения бетона и теплоизолирующей способности (при  одностороннем нагреве пластинчатых элементов)</a:t>
            </a:r>
            <a:r>
              <a:rPr lang="en-US" sz="2200" dirty="0"/>
              <a:t>;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2200" dirty="0" smtClean="0"/>
              <a:t>изменения </a:t>
            </a:r>
            <a:r>
              <a:rPr lang="ru-RU" sz="2200" dirty="0"/>
              <a:t>в </a:t>
            </a:r>
            <a:r>
              <a:rPr lang="ru-RU" sz="2200" dirty="0" smtClean="0"/>
              <a:t>расчет</a:t>
            </a:r>
            <a:r>
              <a:rPr lang="ru-RU" sz="2200" dirty="0"/>
              <a:t>е</a:t>
            </a:r>
            <a:r>
              <a:rPr lang="ru-RU" sz="2200" dirty="0" smtClean="0"/>
              <a:t> </a:t>
            </a:r>
            <a:r>
              <a:rPr lang="ru-RU" sz="2200" dirty="0"/>
              <a:t>железобетонных элементов в соответствии с разъяснениями НИИЖБ по использованию коэффициента учета длительного действия</a:t>
            </a:r>
            <a:r>
              <a:rPr lang="en-US" sz="2200" dirty="0"/>
              <a:t>;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2200" dirty="0"/>
              <a:t>в таблице с частотами и периодами колебаний выводятся модальные коэффициенты участия, а для сейсмических загружений можно получить матрицы инерционных характеристик модели как жёсткого целого</a:t>
            </a:r>
            <a:r>
              <a:rPr lang="en-US" sz="2200" dirty="0" smtClean="0"/>
              <a:t>;</a:t>
            </a:r>
            <a:endParaRPr lang="ru-RU" sz="2200" dirty="0" smtClean="0"/>
          </a:p>
          <a:p>
            <a:pPr>
              <a:spcBef>
                <a:spcPts val="600"/>
              </a:spcBef>
            </a:pPr>
            <a:r>
              <a:rPr lang="ru-RU" sz="2200" b="1" dirty="0" smtClean="0"/>
              <a:t>Кристалл </a:t>
            </a:r>
            <a:r>
              <a:rPr lang="ru-RU" sz="2200" b="1" dirty="0"/>
              <a:t>(в </a:t>
            </a:r>
            <a:r>
              <a:rPr lang="ru-RU" sz="2200" b="1" dirty="0" err="1"/>
              <a:t>т.ч</a:t>
            </a:r>
            <a:r>
              <a:rPr lang="ru-RU" sz="2200" b="1" dirty="0"/>
              <a:t>. режим экспертизы </a:t>
            </a:r>
            <a:r>
              <a:rPr lang="en-US" sz="2200" b="1" dirty="0"/>
              <a:t>SCAD++</a:t>
            </a:r>
            <a:r>
              <a:rPr lang="ru-RU" sz="2200" b="1" dirty="0" smtClean="0"/>
              <a:t>)</a:t>
            </a:r>
            <a:r>
              <a:rPr lang="en-US" sz="2200" b="1" dirty="0"/>
              <a:t>:</a:t>
            </a:r>
            <a:r>
              <a:rPr lang="en-US" sz="2200" b="1" dirty="0" smtClean="0"/>
              <a:t> </a:t>
            </a:r>
            <a:endParaRPr lang="ru-RU" sz="2200" b="1" dirty="0" smtClean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2200" dirty="0"/>
              <a:t>п</a:t>
            </a:r>
            <a:r>
              <a:rPr lang="ru-RU" sz="2200" dirty="0" smtClean="0"/>
              <a:t>ри </a:t>
            </a:r>
            <a:r>
              <a:rPr lang="ru-RU" sz="2200" dirty="0"/>
              <a:t>анализе огнестойкости дополнительно выводится информация о приведенной толщине и собственном пределе огнестойкости.</a:t>
            </a:r>
            <a:endParaRPr lang="en-US" sz="2200" dirty="0"/>
          </a:p>
          <a:p>
            <a:pPr>
              <a:spcBef>
                <a:spcPts val="600"/>
              </a:spcBef>
            </a:pPr>
            <a:r>
              <a:rPr lang="ru-RU" sz="2200" b="1" dirty="0" smtClean="0"/>
              <a:t>ВЕСТ</a:t>
            </a:r>
            <a:r>
              <a:rPr lang="en-US" sz="2200" b="1" dirty="0"/>
              <a:t>:</a:t>
            </a:r>
            <a:endParaRPr lang="ru-RU" sz="2200" b="1" dirty="0" smtClean="0"/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2200" dirty="0" smtClean="0"/>
              <a:t>новый </a:t>
            </a:r>
            <a:r>
              <a:rPr lang="ru-RU" sz="2200" dirty="0"/>
              <a:t>режим – Пиковая ветровая </a:t>
            </a:r>
            <a:r>
              <a:rPr lang="ru-RU" sz="2200" dirty="0" smtClean="0"/>
              <a:t>нагрузка</a:t>
            </a:r>
            <a:r>
              <a:rPr lang="en-US" sz="2200" dirty="0" smtClean="0"/>
              <a:t>;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2200" dirty="0"/>
              <a:t>в</a:t>
            </a:r>
            <a:r>
              <a:rPr lang="ru-RU" sz="2200" dirty="0" smtClean="0"/>
              <a:t> </a:t>
            </a:r>
            <a:r>
              <a:rPr lang="ru-RU" sz="2200" dirty="0"/>
              <a:t>режиме </a:t>
            </a:r>
            <a:r>
              <a:rPr lang="ru-RU" sz="2200" i="1" dirty="0"/>
              <a:t>Ветер</a:t>
            </a:r>
            <a:r>
              <a:rPr lang="ru-RU" sz="2200" dirty="0"/>
              <a:t> добавлен расчет ветровой нагрузки на оттяжки мачт.</a:t>
            </a:r>
          </a:p>
        </p:txBody>
      </p:sp>
    </p:spTree>
    <p:extLst>
      <p:ext uri="{BB962C8B-B14F-4D97-AF65-F5344CB8AC3E}">
        <p14:creationId xmlns:p14="http://schemas.microsoft.com/office/powerpoint/2010/main" val="78506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213" y="49835"/>
            <a:ext cx="111605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SCAD Office 21.1.9.5.</a:t>
            </a:r>
            <a:r>
              <a:rPr lang="ru-RU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Новые возможности по расчетам конструкций </a:t>
            </a: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uk-UA" altLang="ru-RU" sz="2800" b="1" dirty="0">
              <a:solidFill>
                <a:srgbClr val="2057A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67501"/>
            <a:ext cx="12192000" cy="190500"/>
          </a:xfrm>
          <a:prstGeom prst="rect">
            <a:avLst/>
          </a:prstGeom>
          <a:solidFill>
            <a:srgbClr val="C1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-20320" y="6574155"/>
            <a:ext cx="915670" cy="365125"/>
          </a:xfrm>
        </p:spPr>
        <p:txBody>
          <a:bodyPr/>
          <a:lstStyle/>
          <a:p>
            <a:fld id="{A85E2696-9A25-4BF3-905A-AF6D576C2189}" type="slidenum">
              <a:rPr lang="ru-RU" smtClean="0"/>
              <a:t>12</a:t>
            </a:fld>
            <a:r>
              <a:rPr lang="ru-RU" dirty="0" smtClean="0"/>
              <a:t>  </a:t>
            </a:r>
            <a:fld id="{FB805F14-5E4A-4D32-8FE4-1F9B2B9331E0}" type="datetime10">
              <a:rPr lang="ru-RU" smtClean="0"/>
              <a:t>09:30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20889" y="6411535"/>
            <a:ext cx="462898" cy="476944"/>
          </a:xfrm>
          <a:prstGeom prst="rect">
            <a:avLst/>
          </a:prstGeom>
        </p:spPr>
      </p:pic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5493703" y="6581696"/>
            <a:ext cx="19144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600" dirty="0" smtClean="0">
                <a:solidFill>
                  <a:srgbClr val="0000FF"/>
                </a:solidFill>
              </a:rPr>
              <a:t>www.scadsoft.com</a:t>
            </a:r>
            <a:endParaRPr lang="ru-RU" altLang="ru-RU" sz="1600" dirty="0">
              <a:solidFill>
                <a:srgbClr val="0000FF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583" y="123920"/>
            <a:ext cx="884611" cy="37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8213" y="723009"/>
            <a:ext cx="6548313" cy="1325563"/>
          </a:xfrm>
        </p:spPr>
        <p:txBody>
          <a:bodyPr>
            <a:normAutofit/>
          </a:bodyPr>
          <a:lstStyle/>
          <a:p>
            <a:r>
              <a:rPr lang="ru-RU" sz="2500" b="1" dirty="0" smtClean="0">
                <a:latin typeface="+mn-lt"/>
              </a:rPr>
              <a:t>Разъяснения </a:t>
            </a:r>
            <a:r>
              <a:rPr lang="ru-RU" sz="2500" b="1" dirty="0">
                <a:latin typeface="+mn-lt"/>
              </a:rPr>
              <a:t>НИИЖБ по использованию коэффициента учета длительного действия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36" y="2048572"/>
            <a:ext cx="5943264" cy="3983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3638" y="928074"/>
            <a:ext cx="6096000" cy="510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48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213" y="49835"/>
            <a:ext cx="111605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SCAD Office 21.1.9.5.</a:t>
            </a:r>
            <a:r>
              <a:rPr lang="ru-RU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Новые возможности по расчетам конструкций </a:t>
            </a: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uk-UA" altLang="ru-RU" sz="2800" b="1" dirty="0">
              <a:solidFill>
                <a:srgbClr val="2057A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67501"/>
            <a:ext cx="12192000" cy="190500"/>
          </a:xfrm>
          <a:prstGeom prst="rect">
            <a:avLst/>
          </a:prstGeom>
          <a:solidFill>
            <a:srgbClr val="C1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-20320" y="6574155"/>
            <a:ext cx="915670" cy="365125"/>
          </a:xfrm>
        </p:spPr>
        <p:txBody>
          <a:bodyPr/>
          <a:lstStyle/>
          <a:p>
            <a:fld id="{A85E2696-9A25-4BF3-905A-AF6D576C2189}" type="slidenum">
              <a:rPr lang="ru-RU" smtClean="0"/>
              <a:t>13</a:t>
            </a:fld>
            <a:r>
              <a:rPr lang="ru-RU" dirty="0" smtClean="0"/>
              <a:t>  </a:t>
            </a:r>
            <a:fld id="{FB805F14-5E4A-4D32-8FE4-1F9B2B9331E0}" type="datetime10">
              <a:rPr lang="ru-RU" smtClean="0"/>
              <a:t>09:30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20889" y="6411535"/>
            <a:ext cx="462898" cy="476944"/>
          </a:xfrm>
          <a:prstGeom prst="rect">
            <a:avLst/>
          </a:prstGeom>
        </p:spPr>
      </p:pic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5493703" y="6581696"/>
            <a:ext cx="19144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600" dirty="0" smtClean="0">
                <a:solidFill>
                  <a:srgbClr val="0000FF"/>
                </a:solidFill>
              </a:rPr>
              <a:t>www.scadsoft.com</a:t>
            </a:r>
            <a:endParaRPr lang="ru-RU" altLang="ru-RU" sz="1600" dirty="0">
              <a:solidFill>
                <a:srgbClr val="0000FF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583" y="123920"/>
            <a:ext cx="884611" cy="37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153569" y="573055"/>
            <a:ext cx="1078488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600" b="1" dirty="0" smtClean="0"/>
              <a:t>Для учета пространственных изменений движения грунта и погрешностей, возможных при определении центра масс реализована возможность смещения центра масс на каждом этаже на величину эксцентриситета, установленного в нормах  </a:t>
            </a:r>
            <a:endParaRPr lang="ru-RU" sz="2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31207" y="2377047"/>
            <a:ext cx="636756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/>
              <a:t>Для смещения </a:t>
            </a:r>
            <a:r>
              <a:rPr lang="ru-RU" sz="2600" dirty="0"/>
              <a:t>центра </a:t>
            </a:r>
            <a:r>
              <a:rPr lang="ru-RU" sz="2600" dirty="0" smtClean="0"/>
              <a:t>масс</a:t>
            </a:r>
            <a:r>
              <a:rPr lang="en-US" sz="2600" dirty="0" smtClean="0"/>
              <a:t> </a:t>
            </a:r>
            <a:r>
              <a:rPr lang="ru-RU" sz="2600" dirty="0" smtClean="0"/>
              <a:t>группы элементов условного этажа </a:t>
            </a:r>
            <a:r>
              <a:rPr lang="ru-RU" sz="2600" dirty="0"/>
              <a:t>относительно вертикальной плоскости, проходящей через центр масс и параллельной заданному направлению сейсмического воздействия S, используется прием увеличения масс с одной стороны и уменьшения с другой таким способом, </a:t>
            </a:r>
            <a:r>
              <a:rPr lang="ru-RU" sz="2600" dirty="0" smtClean="0"/>
              <a:t>чтобы </a:t>
            </a:r>
            <a:r>
              <a:rPr lang="ru-RU" sz="2600" dirty="0"/>
              <a:t>суммарная масса оставалась </a:t>
            </a:r>
            <a:r>
              <a:rPr lang="ru-RU" sz="2600" dirty="0" smtClean="0"/>
              <a:t>неизменной</a:t>
            </a:r>
            <a:endParaRPr lang="ru-RU" sz="2600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14601" y="2754763"/>
            <a:ext cx="5706964" cy="368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85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213" y="49835"/>
            <a:ext cx="111605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SCAD Office 21.1.9.5.</a:t>
            </a:r>
            <a:r>
              <a:rPr lang="ru-RU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Новые возможности по расчетам конструкций </a:t>
            </a: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uk-UA" altLang="ru-RU" sz="2800" b="1" dirty="0">
              <a:solidFill>
                <a:srgbClr val="2057A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67501"/>
            <a:ext cx="12192000" cy="190500"/>
          </a:xfrm>
          <a:prstGeom prst="rect">
            <a:avLst/>
          </a:prstGeom>
          <a:solidFill>
            <a:srgbClr val="C1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-20320" y="6574155"/>
            <a:ext cx="915670" cy="365125"/>
          </a:xfrm>
        </p:spPr>
        <p:txBody>
          <a:bodyPr/>
          <a:lstStyle/>
          <a:p>
            <a:fld id="{A85E2696-9A25-4BF3-905A-AF6D576C2189}" type="slidenum">
              <a:rPr lang="ru-RU" smtClean="0"/>
              <a:t>14</a:t>
            </a:fld>
            <a:r>
              <a:rPr lang="ru-RU" dirty="0" smtClean="0"/>
              <a:t>  </a:t>
            </a:r>
            <a:fld id="{FB805F14-5E4A-4D32-8FE4-1F9B2B9331E0}" type="datetime10">
              <a:rPr lang="ru-RU" smtClean="0"/>
              <a:t>09:30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20889" y="6411535"/>
            <a:ext cx="462898" cy="476944"/>
          </a:xfrm>
          <a:prstGeom prst="rect">
            <a:avLst/>
          </a:prstGeom>
        </p:spPr>
      </p:pic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5493703" y="6581696"/>
            <a:ext cx="19144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600" dirty="0" smtClean="0">
                <a:solidFill>
                  <a:srgbClr val="0000FF"/>
                </a:solidFill>
              </a:rPr>
              <a:t>www.scadsoft.com</a:t>
            </a:r>
            <a:endParaRPr lang="ru-RU" altLang="ru-RU" sz="1600" dirty="0">
              <a:solidFill>
                <a:srgbClr val="0000FF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583" y="123920"/>
            <a:ext cx="884611" cy="37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137160" y="358377"/>
            <a:ext cx="10693400" cy="1325563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+mn-lt"/>
              </a:rPr>
              <a:t>Требования </a:t>
            </a:r>
            <a:r>
              <a:rPr lang="ru-RU" sz="3200" b="1" dirty="0">
                <a:latin typeface="+mn-lt"/>
              </a:rPr>
              <a:t>EN 1998-1. </a:t>
            </a:r>
            <a:r>
              <a:rPr lang="ru-RU" sz="3200" b="1" dirty="0" err="1">
                <a:latin typeface="+mn-lt"/>
              </a:rPr>
              <a:t>Eurocode</a:t>
            </a:r>
            <a:r>
              <a:rPr lang="ru-RU" sz="3200" b="1" dirty="0">
                <a:latin typeface="+mn-lt"/>
              </a:rPr>
              <a:t> 8 </a:t>
            </a:r>
            <a:r>
              <a:rPr lang="ru-RU" sz="3200" b="1" dirty="0" smtClean="0">
                <a:latin typeface="+mn-lt"/>
              </a:rPr>
              <a:t>по учету кручения</a:t>
            </a:r>
            <a:endParaRPr lang="ru-RU" sz="3200" b="1" dirty="0">
              <a:latin typeface="+mn-lt"/>
            </a:endParaRPr>
          </a:p>
        </p:txBody>
      </p:sp>
      <p:pic>
        <p:nvPicPr>
          <p:cNvPr id="17" name="Picture 2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41"/>
          <a:stretch/>
        </p:blipFill>
        <p:spPr bwMode="auto">
          <a:xfrm>
            <a:off x="230251" y="1290925"/>
            <a:ext cx="11853436" cy="2351748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8" name="Picture 3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957"/>
          <a:stretch/>
        </p:blipFill>
        <p:spPr bwMode="auto">
          <a:xfrm>
            <a:off x="236888" y="3840359"/>
            <a:ext cx="11718223" cy="2448242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137941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213" y="49835"/>
            <a:ext cx="111605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SCAD Office 21.1.9.5.</a:t>
            </a:r>
            <a:r>
              <a:rPr lang="ru-RU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Новые возможности по расчетам конструкций </a:t>
            </a: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uk-UA" altLang="ru-RU" sz="2800" b="1" dirty="0">
              <a:solidFill>
                <a:srgbClr val="2057A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67501"/>
            <a:ext cx="12192000" cy="190500"/>
          </a:xfrm>
          <a:prstGeom prst="rect">
            <a:avLst/>
          </a:prstGeom>
          <a:solidFill>
            <a:srgbClr val="C1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-20320" y="6574155"/>
            <a:ext cx="915670" cy="365125"/>
          </a:xfrm>
        </p:spPr>
        <p:txBody>
          <a:bodyPr/>
          <a:lstStyle/>
          <a:p>
            <a:fld id="{A85E2696-9A25-4BF3-905A-AF6D576C2189}" type="slidenum">
              <a:rPr lang="ru-RU" smtClean="0"/>
              <a:t>15</a:t>
            </a:fld>
            <a:r>
              <a:rPr lang="ru-RU" dirty="0" smtClean="0"/>
              <a:t>  </a:t>
            </a:r>
            <a:fld id="{FB805F14-5E4A-4D32-8FE4-1F9B2B9331E0}" type="datetime10">
              <a:rPr lang="ru-RU" smtClean="0"/>
              <a:t>09:30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20889" y="6411535"/>
            <a:ext cx="462898" cy="476944"/>
          </a:xfrm>
          <a:prstGeom prst="rect">
            <a:avLst/>
          </a:prstGeom>
        </p:spPr>
      </p:pic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5493703" y="6581696"/>
            <a:ext cx="19144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600" dirty="0" smtClean="0">
                <a:solidFill>
                  <a:srgbClr val="0000FF"/>
                </a:solidFill>
              </a:rPr>
              <a:t>www.scadsoft.com</a:t>
            </a:r>
            <a:endParaRPr lang="ru-RU" altLang="ru-RU" sz="1600" dirty="0">
              <a:solidFill>
                <a:srgbClr val="0000FF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583" y="123920"/>
            <a:ext cx="884611" cy="37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37160" y="189880"/>
            <a:ext cx="11922760" cy="1325563"/>
          </a:xfrm>
        </p:spPr>
        <p:txBody>
          <a:bodyPr>
            <a:normAutofit/>
          </a:bodyPr>
          <a:lstStyle/>
          <a:p>
            <a:r>
              <a:rPr lang="ru-RU" sz="2700" b="1" dirty="0" smtClean="0">
                <a:latin typeface="+mn-lt"/>
              </a:rPr>
              <a:t>Требования </a:t>
            </a:r>
            <a:r>
              <a:rPr lang="ru-RU" sz="2700" b="1" dirty="0">
                <a:latin typeface="+mn-lt"/>
              </a:rPr>
              <a:t>СП РК 2.03-30-2017* (Казахстан</a:t>
            </a:r>
            <a:r>
              <a:rPr lang="ru-RU" sz="2700" b="1" dirty="0" smtClean="0">
                <a:latin typeface="+mn-lt"/>
              </a:rPr>
              <a:t>) по учету кручения</a:t>
            </a:r>
            <a:endParaRPr lang="ru-RU" sz="2700" b="1" dirty="0">
              <a:latin typeface="+mn-lt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685" y="1079817"/>
            <a:ext cx="11715750" cy="414337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/>
          <a:srcRect l="174" t="-23037" r="-174" b="30613"/>
          <a:stretch/>
        </p:blipFill>
        <p:spPr>
          <a:xfrm>
            <a:off x="194310" y="4759959"/>
            <a:ext cx="11668125" cy="187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99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213" y="49835"/>
            <a:ext cx="111605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SCAD Office 21.1.9.5.</a:t>
            </a:r>
            <a:r>
              <a:rPr lang="ru-RU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Новые возможности по расчетам конструкций </a:t>
            </a: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uk-UA" altLang="ru-RU" sz="2800" b="1" dirty="0">
              <a:solidFill>
                <a:srgbClr val="2057A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67501"/>
            <a:ext cx="12192000" cy="190500"/>
          </a:xfrm>
          <a:prstGeom prst="rect">
            <a:avLst/>
          </a:prstGeom>
          <a:solidFill>
            <a:srgbClr val="C1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-20320" y="6574155"/>
            <a:ext cx="915670" cy="365125"/>
          </a:xfrm>
        </p:spPr>
        <p:txBody>
          <a:bodyPr/>
          <a:lstStyle/>
          <a:p>
            <a:fld id="{A85E2696-9A25-4BF3-905A-AF6D576C2189}" type="slidenum">
              <a:rPr lang="ru-RU" smtClean="0"/>
              <a:t>16</a:t>
            </a:fld>
            <a:r>
              <a:rPr lang="ru-RU" dirty="0" smtClean="0"/>
              <a:t>  </a:t>
            </a:r>
            <a:fld id="{FB805F14-5E4A-4D32-8FE4-1F9B2B9331E0}" type="datetime10">
              <a:rPr lang="ru-RU" smtClean="0"/>
              <a:t>09:30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20889" y="6411535"/>
            <a:ext cx="462898" cy="476944"/>
          </a:xfrm>
          <a:prstGeom prst="rect">
            <a:avLst/>
          </a:prstGeom>
        </p:spPr>
      </p:pic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5493703" y="6581696"/>
            <a:ext cx="19144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600" dirty="0" smtClean="0">
                <a:solidFill>
                  <a:srgbClr val="0000FF"/>
                </a:solidFill>
              </a:rPr>
              <a:t>www.scadsoft.com</a:t>
            </a:r>
            <a:endParaRPr lang="ru-RU" altLang="ru-RU" sz="1600" dirty="0">
              <a:solidFill>
                <a:srgbClr val="0000FF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583" y="123920"/>
            <a:ext cx="884611" cy="37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269240" y="278466"/>
            <a:ext cx="11922760" cy="1325563"/>
          </a:xfrm>
        </p:spPr>
        <p:txBody>
          <a:bodyPr>
            <a:normAutofit/>
          </a:bodyPr>
          <a:lstStyle/>
          <a:p>
            <a:r>
              <a:rPr lang="ru-RU" sz="2700" b="1" dirty="0" smtClean="0">
                <a:latin typeface="+mn-lt"/>
              </a:rPr>
              <a:t>Требования </a:t>
            </a:r>
            <a:r>
              <a:rPr lang="ru-RU" sz="2700" b="1" dirty="0">
                <a:latin typeface="+mn-lt"/>
              </a:rPr>
              <a:t>СП </a:t>
            </a:r>
            <a:r>
              <a:rPr lang="ru-RU" sz="2700" b="1" dirty="0" smtClean="0">
                <a:latin typeface="+mn-lt"/>
              </a:rPr>
              <a:t>14.13330.2018 по учету кручения</a:t>
            </a:r>
            <a:endParaRPr lang="ru-RU" sz="2700" b="1" dirty="0">
              <a:latin typeface="+mn-lt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241" y="1140226"/>
            <a:ext cx="11758679" cy="210330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84120" y="3362290"/>
            <a:ext cx="11675800" cy="24929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2600" dirty="0" smtClean="0"/>
              <a:t>Многие понимают указанный пункт так, что кручение для пространственных РДМ учитывать не следует. Однако это не так, указаний о том, что кручение в пространственных РДМ не следует учитывать нет и второе предложение можно интерпретировать как общее требование к  модели воздействия и к консольным и пространственным РДМ (других указаний по учету кручения для пространственных РДМ нет).</a:t>
            </a:r>
          </a:p>
        </p:txBody>
      </p:sp>
    </p:spTree>
    <p:extLst>
      <p:ext uri="{BB962C8B-B14F-4D97-AF65-F5344CB8AC3E}">
        <p14:creationId xmlns:p14="http://schemas.microsoft.com/office/powerpoint/2010/main" val="325646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213" y="49835"/>
            <a:ext cx="111605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SCAD Office 21.1.9.5.</a:t>
            </a:r>
            <a:r>
              <a:rPr lang="ru-RU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Новые возможности по расчетам конструкций </a:t>
            </a: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uk-UA" altLang="ru-RU" sz="2800" b="1" dirty="0">
              <a:solidFill>
                <a:srgbClr val="2057A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67501"/>
            <a:ext cx="12192000" cy="190500"/>
          </a:xfrm>
          <a:prstGeom prst="rect">
            <a:avLst/>
          </a:prstGeom>
          <a:solidFill>
            <a:srgbClr val="C1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-20320" y="6574155"/>
            <a:ext cx="915670" cy="365125"/>
          </a:xfrm>
        </p:spPr>
        <p:txBody>
          <a:bodyPr/>
          <a:lstStyle/>
          <a:p>
            <a:fld id="{A85E2696-9A25-4BF3-905A-AF6D576C2189}" type="slidenum">
              <a:rPr lang="ru-RU" smtClean="0"/>
              <a:t>17</a:t>
            </a:fld>
            <a:r>
              <a:rPr lang="ru-RU" dirty="0" smtClean="0"/>
              <a:t>  </a:t>
            </a:r>
            <a:fld id="{FB805F14-5E4A-4D32-8FE4-1F9B2B9331E0}" type="datetime10">
              <a:rPr lang="ru-RU" smtClean="0"/>
              <a:t>09:30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20889" y="6411535"/>
            <a:ext cx="462898" cy="476944"/>
          </a:xfrm>
          <a:prstGeom prst="rect">
            <a:avLst/>
          </a:prstGeom>
        </p:spPr>
      </p:pic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5493703" y="6581696"/>
            <a:ext cx="19144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600" dirty="0" smtClean="0">
                <a:solidFill>
                  <a:srgbClr val="0000FF"/>
                </a:solidFill>
              </a:rPr>
              <a:t>www.scadsoft.com</a:t>
            </a:r>
            <a:endParaRPr lang="ru-RU" altLang="ru-RU" sz="1600" dirty="0">
              <a:solidFill>
                <a:srgbClr val="0000FF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583" y="123920"/>
            <a:ext cx="884611" cy="37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85365" y="139589"/>
            <a:ext cx="10515600" cy="1325563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+mn-lt"/>
              </a:rPr>
              <a:t>Реализация смещения центра масс в </a:t>
            </a:r>
            <a:r>
              <a:rPr lang="en-US" sz="3200" b="1" dirty="0" smtClean="0">
                <a:latin typeface="+mn-lt"/>
              </a:rPr>
              <a:t>SCAD++</a:t>
            </a:r>
            <a:endParaRPr lang="ru-RU" sz="3200" b="1" dirty="0">
              <a:latin typeface="+mn-lt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2520" y="1044831"/>
            <a:ext cx="7002060" cy="547846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105950" y="3637280"/>
            <a:ext cx="2600960" cy="47752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8075025" y="5128624"/>
            <a:ext cx="839655" cy="6491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85365" y="1330365"/>
            <a:ext cx="488895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500" dirty="0" smtClean="0"/>
              <a:t>Необходимо создать группы элементов, определяющих этажи.</a:t>
            </a:r>
          </a:p>
          <a:p>
            <a:pPr>
              <a:spcAft>
                <a:spcPts val="1200"/>
              </a:spcAft>
            </a:pPr>
            <a:r>
              <a:rPr lang="ru-RU" sz="2500" dirty="0" smtClean="0"/>
              <a:t>Для смещения центра массы на величину эксцентриситета </a:t>
            </a:r>
            <a:r>
              <a:rPr lang="en-US" sz="2500" i="1" dirty="0" smtClean="0"/>
              <a:t>e</a:t>
            </a:r>
            <a:r>
              <a:rPr lang="en-US" sz="2500" i="1" baseline="-25000" dirty="0" smtClean="0"/>
              <a:t>k</a:t>
            </a:r>
            <a:r>
              <a:rPr lang="en-US" sz="2500" dirty="0" smtClean="0"/>
              <a:t>=</a:t>
            </a:r>
            <a:r>
              <a:rPr lang="en-US" sz="2500" i="1" dirty="0" smtClean="0"/>
              <a:t>L</a:t>
            </a:r>
            <a:r>
              <a:rPr lang="en-US" sz="2500" i="1" baseline="-25000" dirty="0" smtClean="0"/>
              <a:t>k</a:t>
            </a:r>
            <a:r>
              <a:rPr lang="en-US" sz="2500" i="1" dirty="0" smtClean="0"/>
              <a:t>h</a:t>
            </a:r>
            <a:r>
              <a:rPr lang="en-US" sz="2500" i="1" baseline="-25000" dirty="0" smtClean="0"/>
              <a:t>ek</a:t>
            </a:r>
            <a:r>
              <a:rPr lang="en-US" sz="2500" baseline="-25000" dirty="0" smtClean="0"/>
              <a:t> </a:t>
            </a:r>
            <a:r>
              <a:rPr lang="ru-RU" sz="2500" dirty="0" smtClean="0"/>
              <a:t>необходимо ввести только значение коэффициента </a:t>
            </a:r>
            <a:r>
              <a:rPr lang="en-US" sz="2500" i="1" dirty="0" err="1" smtClean="0"/>
              <a:t>h</a:t>
            </a:r>
            <a:r>
              <a:rPr lang="en-US" sz="2500" i="1" baseline="-25000" dirty="0" err="1" smtClean="0"/>
              <a:t>ek</a:t>
            </a:r>
            <a:r>
              <a:rPr lang="ru-RU" sz="2500" dirty="0" smtClean="0"/>
              <a:t>. </a:t>
            </a:r>
          </a:p>
          <a:p>
            <a:pPr>
              <a:spcAft>
                <a:spcPts val="1200"/>
              </a:spcAft>
            </a:pPr>
            <a:r>
              <a:rPr lang="ru-RU" sz="2500" dirty="0" smtClean="0"/>
              <a:t>Размер </a:t>
            </a:r>
            <a:r>
              <a:rPr lang="en-US" sz="2500" i="1" dirty="0" smtClean="0"/>
              <a:t>L</a:t>
            </a:r>
            <a:r>
              <a:rPr lang="en-US" sz="2500" i="1" baseline="-25000" dirty="0" smtClean="0"/>
              <a:t>k</a:t>
            </a:r>
            <a:r>
              <a:rPr lang="ru-RU" sz="2500" dirty="0" smtClean="0"/>
              <a:t> определится автоматически как расстояние между наиболее удаленными друг от друга узлами в направлении перпендикулярном сейсмическому воздействию.</a:t>
            </a:r>
            <a:endParaRPr lang="ru-RU" sz="2500" baseline="-25000" dirty="0"/>
          </a:p>
        </p:txBody>
      </p:sp>
    </p:spTree>
    <p:extLst>
      <p:ext uri="{BB962C8B-B14F-4D97-AF65-F5344CB8AC3E}">
        <p14:creationId xmlns:p14="http://schemas.microsoft.com/office/powerpoint/2010/main" val="323441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213" y="49835"/>
            <a:ext cx="111605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SCAD Office 21.1.9.5.</a:t>
            </a:r>
            <a:r>
              <a:rPr lang="ru-RU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Новые возможности по расчетам конструкций </a:t>
            </a: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uk-UA" altLang="ru-RU" sz="2800" b="1" dirty="0">
              <a:solidFill>
                <a:srgbClr val="2057A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67501"/>
            <a:ext cx="12192000" cy="190500"/>
          </a:xfrm>
          <a:prstGeom prst="rect">
            <a:avLst/>
          </a:prstGeom>
          <a:solidFill>
            <a:srgbClr val="C1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-20320" y="6574155"/>
            <a:ext cx="915670" cy="365125"/>
          </a:xfrm>
        </p:spPr>
        <p:txBody>
          <a:bodyPr/>
          <a:lstStyle/>
          <a:p>
            <a:fld id="{A85E2696-9A25-4BF3-905A-AF6D576C2189}" type="slidenum">
              <a:rPr lang="ru-RU" smtClean="0"/>
              <a:t>18</a:t>
            </a:fld>
            <a:r>
              <a:rPr lang="ru-RU" dirty="0" smtClean="0"/>
              <a:t>  </a:t>
            </a:r>
            <a:fld id="{FB805F14-5E4A-4D32-8FE4-1F9B2B9331E0}" type="datetime10">
              <a:rPr lang="ru-RU" smtClean="0"/>
              <a:t>09:30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20889" y="6411535"/>
            <a:ext cx="462898" cy="476944"/>
          </a:xfrm>
          <a:prstGeom prst="rect">
            <a:avLst/>
          </a:prstGeom>
        </p:spPr>
      </p:pic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5493703" y="6581696"/>
            <a:ext cx="19144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600" dirty="0" smtClean="0">
                <a:solidFill>
                  <a:srgbClr val="0000FF"/>
                </a:solidFill>
              </a:rPr>
              <a:t>www.scadsoft.com</a:t>
            </a:r>
            <a:endParaRPr lang="ru-RU" altLang="ru-RU" sz="1600" dirty="0">
              <a:solidFill>
                <a:srgbClr val="0000FF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583" y="123920"/>
            <a:ext cx="884611" cy="37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44" y="1193094"/>
            <a:ext cx="6211808" cy="5427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052" y="1245107"/>
            <a:ext cx="3984141" cy="5400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21" y="4209235"/>
            <a:ext cx="2930623" cy="2411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137160" y="261000"/>
            <a:ext cx="10515600" cy="1325563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+mn-lt"/>
              </a:rPr>
              <a:t>Реализация смещения центра масс в </a:t>
            </a:r>
            <a:r>
              <a:rPr lang="en-US" sz="3200" b="1" dirty="0" smtClean="0">
                <a:latin typeface="+mn-lt"/>
              </a:rPr>
              <a:t>SCAD++</a:t>
            </a:r>
            <a:endParaRPr lang="ru-RU" sz="3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07976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213" y="49835"/>
            <a:ext cx="111605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SCAD Office 21.1.9.5.</a:t>
            </a:r>
            <a:r>
              <a:rPr lang="ru-RU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Новые возможности по расчетам конструкций </a:t>
            </a: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uk-UA" altLang="ru-RU" sz="2800" b="1" dirty="0">
              <a:solidFill>
                <a:srgbClr val="2057A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67501"/>
            <a:ext cx="12192000" cy="190500"/>
          </a:xfrm>
          <a:prstGeom prst="rect">
            <a:avLst/>
          </a:prstGeom>
          <a:solidFill>
            <a:srgbClr val="C1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-20320" y="6574155"/>
            <a:ext cx="915670" cy="365125"/>
          </a:xfrm>
        </p:spPr>
        <p:txBody>
          <a:bodyPr/>
          <a:lstStyle/>
          <a:p>
            <a:fld id="{A85E2696-9A25-4BF3-905A-AF6D576C2189}" type="slidenum">
              <a:rPr lang="ru-RU" smtClean="0"/>
              <a:t>19</a:t>
            </a:fld>
            <a:r>
              <a:rPr lang="ru-RU" dirty="0" smtClean="0"/>
              <a:t>  </a:t>
            </a:r>
            <a:fld id="{FB805F14-5E4A-4D32-8FE4-1F9B2B9331E0}" type="datetime10">
              <a:rPr lang="ru-RU" smtClean="0"/>
              <a:t>09:30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20889" y="6411535"/>
            <a:ext cx="462898" cy="476944"/>
          </a:xfrm>
          <a:prstGeom prst="rect">
            <a:avLst/>
          </a:prstGeom>
        </p:spPr>
      </p:pic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5493703" y="6581696"/>
            <a:ext cx="19144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600" dirty="0" smtClean="0">
                <a:solidFill>
                  <a:srgbClr val="0000FF"/>
                </a:solidFill>
              </a:rPr>
              <a:t>www.scadsoft.com</a:t>
            </a:r>
            <a:endParaRPr lang="ru-RU" altLang="ru-RU" sz="1600" dirty="0">
              <a:solidFill>
                <a:srgbClr val="0000FF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583" y="123920"/>
            <a:ext cx="884611" cy="37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133144" y="224510"/>
            <a:ext cx="10515600" cy="1325563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+mn-lt"/>
              </a:rPr>
              <a:t>Реализация смещения центра масс в </a:t>
            </a:r>
            <a:r>
              <a:rPr lang="en-US" sz="3200" b="1" dirty="0" smtClean="0">
                <a:latin typeface="+mn-lt"/>
              </a:rPr>
              <a:t>SCAD++</a:t>
            </a:r>
            <a:endParaRPr lang="ru-RU" sz="3200" b="1" dirty="0">
              <a:latin typeface="+mn-lt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02292" y="2150963"/>
            <a:ext cx="6056563" cy="416449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860" y="2242843"/>
            <a:ext cx="5817049" cy="395996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534121" y="1102363"/>
            <a:ext cx="55905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Моменты в опорных узлах колонн</a:t>
            </a:r>
            <a:endParaRPr lang="ru-RU" sz="28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1507608" y="1687832"/>
            <a:ext cx="41450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Эквивалентными нагрузками</a:t>
            </a:r>
            <a:endParaRPr lang="ru-RU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7410898" y="1687832"/>
            <a:ext cx="34471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Смещением центра масс</a:t>
            </a:r>
            <a:endParaRPr lang="ru-RU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133144" y="6085511"/>
            <a:ext cx="119257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</a:rPr>
              <a:t>Разница по максимальному моменту 420/360=1,17 в большую сторону для приема смещения центра масс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1125178" y="3893072"/>
            <a:ext cx="439055" cy="52862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5180044" y="3955808"/>
            <a:ext cx="439055" cy="52862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222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213" y="49835"/>
            <a:ext cx="786206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План </a:t>
            </a:r>
            <a:r>
              <a:rPr lang="ru-RU" altLang="ru-RU" sz="2800" b="1" dirty="0" err="1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</a:t>
            </a:r>
            <a:r>
              <a:rPr lang="ru-RU" altLang="ru-RU" sz="2800" b="1" dirty="0" err="1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ебинара</a:t>
            </a:r>
            <a:endParaRPr lang="uk-UA" altLang="ru-RU" sz="2800" b="1" dirty="0">
              <a:solidFill>
                <a:srgbClr val="2057A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67501"/>
            <a:ext cx="12192000" cy="190500"/>
          </a:xfrm>
          <a:prstGeom prst="rect">
            <a:avLst/>
          </a:prstGeom>
          <a:solidFill>
            <a:srgbClr val="C1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-20320" y="6574155"/>
            <a:ext cx="915670" cy="365125"/>
          </a:xfrm>
        </p:spPr>
        <p:txBody>
          <a:bodyPr/>
          <a:lstStyle/>
          <a:p>
            <a:fld id="{A85E2696-9A25-4BF3-905A-AF6D576C2189}" type="slidenum">
              <a:rPr lang="ru-RU" smtClean="0"/>
              <a:t>2</a:t>
            </a:fld>
            <a:r>
              <a:rPr lang="ru-RU" dirty="0" smtClean="0"/>
              <a:t>  </a:t>
            </a:r>
            <a:fld id="{FB805F14-5E4A-4D32-8FE4-1F9B2B9331E0}" type="datetime10">
              <a:rPr lang="ru-RU" smtClean="0"/>
              <a:t>09:30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20889" y="6411535"/>
            <a:ext cx="462898" cy="476944"/>
          </a:xfrm>
          <a:prstGeom prst="rect">
            <a:avLst/>
          </a:prstGeom>
        </p:spPr>
      </p:pic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5493703" y="6581696"/>
            <a:ext cx="19144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600" dirty="0" smtClean="0">
                <a:solidFill>
                  <a:srgbClr val="0000FF"/>
                </a:solidFill>
              </a:rPr>
              <a:t>www.scadsoft.com</a:t>
            </a:r>
            <a:endParaRPr lang="ru-RU" altLang="ru-RU" sz="1600" dirty="0">
              <a:solidFill>
                <a:srgbClr val="0000FF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583" y="123920"/>
            <a:ext cx="884611" cy="37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32" y="855368"/>
            <a:ext cx="1199716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42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4800" b="1" dirty="0" smtClean="0"/>
              <a:t>Новое в текуще</a:t>
            </a:r>
            <a:r>
              <a:rPr lang="ru-RU" sz="4800" b="1" dirty="0"/>
              <a:t>м</a:t>
            </a:r>
            <a:r>
              <a:rPr lang="ru-RU" sz="4800" b="1" dirty="0" smtClean="0"/>
              <a:t> релизе 21.1.9.5,</a:t>
            </a:r>
            <a:br>
              <a:rPr lang="ru-RU" sz="4800" b="1" dirty="0" smtClean="0"/>
            </a:br>
            <a:r>
              <a:rPr lang="ru-RU" sz="4800" b="1" dirty="0" smtClean="0"/>
              <a:t>выпущена 14.11.2019</a:t>
            </a:r>
          </a:p>
          <a:p>
            <a:pPr marL="285750" indent="-285750">
              <a:spcBef>
                <a:spcPts val="42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4800" b="1" dirty="0" smtClean="0"/>
              <a:t>Новое в релизе 21.1.9.7, </a:t>
            </a:r>
            <a:br>
              <a:rPr lang="ru-RU" sz="4800" b="1" dirty="0" smtClean="0"/>
            </a:br>
            <a:r>
              <a:rPr lang="ru-RU" sz="4800" b="1" dirty="0" smtClean="0"/>
              <a:t>готовится к выпуску</a:t>
            </a:r>
          </a:p>
          <a:p>
            <a:pPr marL="285750" indent="-285750">
              <a:spcBef>
                <a:spcPts val="42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4800" b="1" dirty="0" smtClean="0"/>
              <a:t>Ответы на вопросы</a:t>
            </a:r>
            <a:endParaRPr lang="ru-RU" sz="4800" b="1" dirty="0"/>
          </a:p>
        </p:txBody>
      </p:sp>
    </p:spTree>
    <p:extLst>
      <p:ext uri="{BB962C8B-B14F-4D97-AF65-F5344CB8AC3E}">
        <p14:creationId xmlns:p14="http://schemas.microsoft.com/office/powerpoint/2010/main" val="249884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213" y="49835"/>
            <a:ext cx="111605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SCAD Office 21.1.9.5.</a:t>
            </a:r>
            <a:r>
              <a:rPr lang="ru-RU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Новые возможности по расчетам конструкций </a:t>
            </a: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uk-UA" altLang="ru-RU" sz="2800" b="1" dirty="0">
              <a:solidFill>
                <a:srgbClr val="2057A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67501"/>
            <a:ext cx="12192000" cy="190500"/>
          </a:xfrm>
          <a:prstGeom prst="rect">
            <a:avLst/>
          </a:prstGeom>
          <a:solidFill>
            <a:srgbClr val="C1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-20320" y="6574155"/>
            <a:ext cx="915670" cy="365125"/>
          </a:xfrm>
        </p:spPr>
        <p:txBody>
          <a:bodyPr/>
          <a:lstStyle/>
          <a:p>
            <a:fld id="{A85E2696-9A25-4BF3-905A-AF6D576C2189}" type="slidenum">
              <a:rPr lang="ru-RU" smtClean="0"/>
              <a:t>20</a:t>
            </a:fld>
            <a:r>
              <a:rPr lang="ru-RU" dirty="0" smtClean="0"/>
              <a:t>  </a:t>
            </a:r>
            <a:fld id="{FB805F14-5E4A-4D32-8FE4-1F9B2B9331E0}" type="datetime10">
              <a:rPr lang="ru-RU" smtClean="0"/>
              <a:t>09:30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20889" y="6411535"/>
            <a:ext cx="462898" cy="476944"/>
          </a:xfrm>
          <a:prstGeom prst="rect">
            <a:avLst/>
          </a:prstGeom>
        </p:spPr>
      </p:pic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5493703" y="6581696"/>
            <a:ext cx="19144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600" dirty="0" smtClean="0">
                <a:solidFill>
                  <a:srgbClr val="0000FF"/>
                </a:solidFill>
              </a:rPr>
              <a:t>www.scadsoft.com</a:t>
            </a:r>
            <a:endParaRPr lang="ru-RU" altLang="ru-RU" sz="1600" dirty="0">
              <a:solidFill>
                <a:srgbClr val="0000FF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583" y="123920"/>
            <a:ext cx="884611" cy="37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137160" y="261000"/>
            <a:ext cx="10515600" cy="1325563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+mn-lt"/>
              </a:rPr>
              <a:t>Реализация расчета центра жесткости в </a:t>
            </a:r>
            <a:r>
              <a:rPr lang="en-US" sz="3200" b="1" dirty="0" smtClean="0">
                <a:latin typeface="+mn-lt"/>
              </a:rPr>
              <a:t>SCAD++</a:t>
            </a:r>
            <a:endParaRPr lang="ru-RU" sz="3200" b="1" dirty="0">
              <a:latin typeface="+mn-lt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42241" y="1679909"/>
            <a:ext cx="426570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400" dirty="0" smtClean="0"/>
              <a:t>Для</a:t>
            </a:r>
            <a:r>
              <a:rPr lang="en-US" sz="2400" dirty="0" smtClean="0"/>
              <a:t> </a:t>
            </a:r>
            <a:r>
              <a:rPr lang="ru-RU" sz="2400" dirty="0" smtClean="0"/>
              <a:t>реализации требований по учету эксцентриситета центра масс этажа относительно центра жесткости этажа в </a:t>
            </a:r>
            <a:r>
              <a:rPr lang="en-US" sz="2400" dirty="0" smtClean="0"/>
              <a:t>SCAD++ </a:t>
            </a:r>
            <a:r>
              <a:rPr lang="ru-RU" sz="2400" dirty="0" smtClean="0"/>
              <a:t>реализованы возможности определения центра жесткости этажей </a:t>
            </a:r>
            <a:r>
              <a:rPr lang="en-US" sz="2400" dirty="0" smtClean="0"/>
              <a:t>(</a:t>
            </a:r>
            <a:r>
              <a:rPr lang="ru-RU" sz="2400" dirty="0" smtClean="0"/>
              <a:t>определение центра масс для выделенных узлов или элементов было реализовано в релизе 21.1.9.3).</a:t>
            </a:r>
            <a:endParaRPr lang="ru-RU" sz="2400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7944" y="1232334"/>
            <a:ext cx="3314920" cy="543064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8846" y="1118749"/>
            <a:ext cx="3320549" cy="557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51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213" y="49835"/>
            <a:ext cx="111605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SCAD Office 21.1.9.5.</a:t>
            </a:r>
            <a:r>
              <a:rPr lang="ru-RU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Новые возможности по расчетам конструкций </a:t>
            </a: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uk-UA" altLang="ru-RU" sz="2800" b="1" dirty="0">
              <a:solidFill>
                <a:srgbClr val="2057A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67501"/>
            <a:ext cx="12192000" cy="190500"/>
          </a:xfrm>
          <a:prstGeom prst="rect">
            <a:avLst/>
          </a:prstGeom>
          <a:solidFill>
            <a:srgbClr val="C1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-20320" y="6574155"/>
            <a:ext cx="915670" cy="365125"/>
          </a:xfrm>
        </p:spPr>
        <p:txBody>
          <a:bodyPr/>
          <a:lstStyle/>
          <a:p>
            <a:fld id="{A85E2696-9A25-4BF3-905A-AF6D576C2189}" type="slidenum">
              <a:rPr lang="ru-RU" smtClean="0"/>
              <a:t>21</a:t>
            </a:fld>
            <a:r>
              <a:rPr lang="ru-RU" dirty="0" smtClean="0"/>
              <a:t>  </a:t>
            </a:r>
            <a:fld id="{FB805F14-5E4A-4D32-8FE4-1F9B2B9331E0}" type="datetime10">
              <a:rPr lang="ru-RU" smtClean="0"/>
              <a:t>09:30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20889" y="6411535"/>
            <a:ext cx="462898" cy="476944"/>
          </a:xfrm>
          <a:prstGeom prst="rect">
            <a:avLst/>
          </a:prstGeom>
        </p:spPr>
      </p:pic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5493703" y="6581696"/>
            <a:ext cx="19144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600" dirty="0" smtClean="0">
                <a:solidFill>
                  <a:srgbClr val="0000FF"/>
                </a:solidFill>
              </a:rPr>
              <a:t>www.scadsoft.com</a:t>
            </a:r>
            <a:endParaRPr lang="ru-RU" altLang="ru-RU" sz="1600" dirty="0">
              <a:solidFill>
                <a:srgbClr val="0000FF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583" y="123920"/>
            <a:ext cx="884611" cy="37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786" y="888809"/>
            <a:ext cx="9077754" cy="465416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/>
          <a:srcRect l="458" t="5426" r="30508" b="7754"/>
          <a:stretch/>
        </p:blipFill>
        <p:spPr>
          <a:xfrm>
            <a:off x="1022786" y="5554647"/>
            <a:ext cx="9685186" cy="102789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93703" y="3518596"/>
            <a:ext cx="6050341" cy="195108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/>
          <a:srcRect r="36363"/>
          <a:stretch/>
        </p:blipFill>
        <p:spPr>
          <a:xfrm>
            <a:off x="7854162" y="1266736"/>
            <a:ext cx="3168352" cy="1891958"/>
          </a:xfrm>
          <a:prstGeom prst="rect">
            <a:avLst/>
          </a:prstGeom>
        </p:spPr>
      </p:pic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262859" y="253140"/>
            <a:ext cx="12183787" cy="956409"/>
          </a:xfrm>
        </p:spPr>
        <p:txBody>
          <a:bodyPr>
            <a:normAutofit/>
          </a:bodyPr>
          <a:lstStyle/>
          <a:p>
            <a:r>
              <a:rPr lang="ru-RU" sz="1800" b="1" dirty="0">
                <a:latin typeface="+mn-lt"/>
              </a:rPr>
              <a:t>Расчет устойчивости центрально сжатых и внецентренно сжатых элементов с учетом закритической работы </a:t>
            </a:r>
            <a:r>
              <a:rPr lang="ru-RU" sz="1800" b="1" dirty="0" smtClean="0">
                <a:latin typeface="+mn-lt"/>
              </a:rPr>
              <a:t>стенки</a:t>
            </a:r>
            <a:endParaRPr lang="ru-RU" sz="1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5803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213" y="49835"/>
            <a:ext cx="111605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SCAD Office 21.1.9.5.</a:t>
            </a:r>
            <a:r>
              <a:rPr lang="ru-RU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Новые возможности по расчетам конструкций </a:t>
            </a: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uk-UA" altLang="ru-RU" sz="2800" b="1" dirty="0">
              <a:solidFill>
                <a:srgbClr val="2057A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67501"/>
            <a:ext cx="12192000" cy="190500"/>
          </a:xfrm>
          <a:prstGeom prst="rect">
            <a:avLst/>
          </a:prstGeom>
          <a:solidFill>
            <a:srgbClr val="C1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-20320" y="6574155"/>
            <a:ext cx="915670" cy="365125"/>
          </a:xfrm>
        </p:spPr>
        <p:txBody>
          <a:bodyPr/>
          <a:lstStyle/>
          <a:p>
            <a:fld id="{A85E2696-9A25-4BF3-905A-AF6D576C2189}" type="slidenum">
              <a:rPr lang="ru-RU" smtClean="0"/>
              <a:t>22</a:t>
            </a:fld>
            <a:r>
              <a:rPr lang="ru-RU" dirty="0" smtClean="0"/>
              <a:t>  </a:t>
            </a:r>
            <a:fld id="{FB805F14-5E4A-4D32-8FE4-1F9B2B9331E0}" type="datetime10">
              <a:rPr lang="ru-RU" smtClean="0"/>
              <a:t>09:30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20889" y="6411535"/>
            <a:ext cx="462898" cy="476944"/>
          </a:xfrm>
          <a:prstGeom prst="rect">
            <a:avLst/>
          </a:prstGeom>
        </p:spPr>
      </p:pic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5493703" y="6581696"/>
            <a:ext cx="19144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600" dirty="0" smtClean="0">
                <a:solidFill>
                  <a:srgbClr val="0000FF"/>
                </a:solidFill>
              </a:rPr>
              <a:t>www.scadsoft.com</a:t>
            </a:r>
            <a:endParaRPr lang="ru-RU" altLang="ru-RU" sz="1600" dirty="0">
              <a:solidFill>
                <a:srgbClr val="0000FF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583" y="123920"/>
            <a:ext cx="884611" cy="37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>
          <a:xfrm>
            <a:off x="194447" y="1161739"/>
            <a:ext cx="11088400" cy="22000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515" y="3875438"/>
            <a:ext cx="11103546" cy="2122011"/>
          </a:xfrm>
          <a:prstGeom prst="rect">
            <a:avLst/>
          </a:prstGeom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93408" y="287865"/>
            <a:ext cx="11809539" cy="956409"/>
          </a:xfrm>
        </p:spPr>
        <p:txBody>
          <a:bodyPr>
            <a:normAutofit/>
          </a:bodyPr>
          <a:lstStyle/>
          <a:p>
            <a:r>
              <a:rPr lang="ru-RU" sz="1800" b="1" dirty="0">
                <a:latin typeface="+mn-lt"/>
              </a:rPr>
              <a:t>Расчет устойчивости центрально сжатых и внецентренно сжатых элементов с учетом закритической работы </a:t>
            </a:r>
            <a:r>
              <a:rPr lang="ru-RU" sz="1800" b="1" dirty="0" smtClean="0">
                <a:latin typeface="+mn-lt"/>
              </a:rPr>
              <a:t>стенки</a:t>
            </a:r>
            <a:endParaRPr lang="ru-RU" sz="1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22272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213" y="49835"/>
            <a:ext cx="111605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SCAD Office 21.1.9.5.</a:t>
            </a:r>
            <a:r>
              <a:rPr lang="ru-RU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Новые возможности по расчетам конструкций </a:t>
            </a: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uk-UA" altLang="ru-RU" sz="2800" b="1" dirty="0">
              <a:solidFill>
                <a:srgbClr val="2057A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67501"/>
            <a:ext cx="12192000" cy="190500"/>
          </a:xfrm>
          <a:prstGeom prst="rect">
            <a:avLst/>
          </a:prstGeom>
          <a:solidFill>
            <a:srgbClr val="C1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-20320" y="6574155"/>
            <a:ext cx="915670" cy="365125"/>
          </a:xfrm>
        </p:spPr>
        <p:txBody>
          <a:bodyPr/>
          <a:lstStyle/>
          <a:p>
            <a:fld id="{A85E2696-9A25-4BF3-905A-AF6D576C2189}" type="slidenum">
              <a:rPr lang="ru-RU" smtClean="0"/>
              <a:t>23</a:t>
            </a:fld>
            <a:r>
              <a:rPr lang="ru-RU" dirty="0" smtClean="0"/>
              <a:t>  </a:t>
            </a:r>
            <a:fld id="{FB805F14-5E4A-4D32-8FE4-1F9B2B9331E0}" type="datetime10">
              <a:rPr lang="ru-RU" smtClean="0"/>
              <a:t>09:30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20889" y="6411535"/>
            <a:ext cx="462898" cy="476944"/>
          </a:xfrm>
          <a:prstGeom prst="rect">
            <a:avLst/>
          </a:prstGeom>
        </p:spPr>
      </p:pic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5493703" y="6581696"/>
            <a:ext cx="19144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600" dirty="0" smtClean="0">
                <a:solidFill>
                  <a:srgbClr val="0000FF"/>
                </a:solidFill>
              </a:rPr>
              <a:t>www.scadsoft.com</a:t>
            </a:r>
            <a:endParaRPr lang="ru-RU" altLang="ru-RU" sz="1600" dirty="0">
              <a:solidFill>
                <a:srgbClr val="0000FF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583" y="123920"/>
            <a:ext cx="884611" cy="37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6328806" y="1828841"/>
            <a:ext cx="5775058" cy="939991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latin typeface="+mn-lt"/>
              </a:rPr>
              <a:t>Расчет устойчивости центрально сжатых и внецентренно сжатых элементов с учетом закритической работы </a:t>
            </a:r>
            <a:r>
              <a:rPr lang="ru-RU" sz="2400" b="1" dirty="0" smtClean="0">
                <a:latin typeface="+mn-lt"/>
              </a:rPr>
              <a:t>стенки</a:t>
            </a:r>
            <a:endParaRPr lang="ru-RU" sz="2400" b="1" dirty="0">
              <a:latin typeface="+mn-lt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989" y="663584"/>
            <a:ext cx="5805739" cy="5942199"/>
          </a:xfrm>
          <a:prstGeom prst="rect">
            <a:avLst/>
          </a:prstGeom>
        </p:spPr>
      </p:pic>
      <p:sp>
        <p:nvSpPr>
          <p:cNvPr id="13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-121335" y="5879801"/>
            <a:ext cx="118643" cy="15118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1000">
                <a:latin typeface="DINPro-Regular"/>
                <a:ea typeface="DINPro-Regular"/>
                <a:cs typeface="DINPro-Regular"/>
                <a:sym typeface="DINPro-Regular"/>
              </a:defRPr>
            </a:lvl1pPr>
          </a:lstStyle>
          <a:p>
            <a:fld id="{86CB4B4D-7CA3-9044-876B-883B54F8677D}" type="slidenum">
              <a:rPr/>
              <a:pPr/>
              <a:t>23</a:t>
            </a:fld>
            <a:endParaRPr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9727" y="4201108"/>
            <a:ext cx="5752935" cy="45602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6503" y="5990037"/>
            <a:ext cx="5707361" cy="43107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349696" y="4264942"/>
            <a:ext cx="2571304" cy="16417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02" tIns="43201" rIns="86402" bIns="43201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>
            <a:off x="8800121" y="4750480"/>
            <a:ext cx="714270" cy="1146210"/>
          </a:xfrm>
          <a:prstGeom prst="down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0" name="Стрелка вниз 19"/>
          <p:cNvSpPr/>
          <p:nvPr/>
        </p:nvSpPr>
        <p:spPr>
          <a:xfrm rot="16200000">
            <a:off x="4220542" y="3890150"/>
            <a:ext cx="559645" cy="917924"/>
          </a:xfrm>
          <a:prstGeom prst="down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31628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213" y="49835"/>
            <a:ext cx="111605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SCAD Office 21.1.9.5.</a:t>
            </a:r>
            <a:r>
              <a:rPr lang="ru-RU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Новые возможности по расчетам конструкций </a:t>
            </a: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uk-UA" altLang="ru-RU" sz="2800" b="1" dirty="0">
              <a:solidFill>
                <a:srgbClr val="2057A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67501"/>
            <a:ext cx="12192000" cy="190500"/>
          </a:xfrm>
          <a:prstGeom prst="rect">
            <a:avLst/>
          </a:prstGeom>
          <a:solidFill>
            <a:srgbClr val="C1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-20320" y="6574155"/>
            <a:ext cx="915670" cy="365125"/>
          </a:xfrm>
        </p:spPr>
        <p:txBody>
          <a:bodyPr/>
          <a:lstStyle/>
          <a:p>
            <a:fld id="{A85E2696-9A25-4BF3-905A-AF6D576C2189}" type="slidenum">
              <a:rPr lang="ru-RU" smtClean="0"/>
              <a:t>24</a:t>
            </a:fld>
            <a:r>
              <a:rPr lang="ru-RU" dirty="0" smtClean="0"/>
              <a:t>  </a:t>
            </a:r>
            <a:fld id="{FB805F14-5E4A-4D32-8FE4-1F9B2B9331E0}" type="datetime10">
              <a:rPr lang="ru-RU" smtClean="0"/>
              <a:t>09:30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20889" y="6411535"/>
            <a:ext cx="462898" cy="476944"/>
          </a:xfrm>
          <a:prstGeom prst="rect">
            <a:avLst/>
          </a:prstGeom>
        </p:spPr>
      </p:pic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5493703" y="6581696"/>
            <a:ext cx="19144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600" dirty="0" smtClean="0">
                <a:solidFill>
                  <a:srgbClr val="0000FF"/>
                </a:solidFill>
              </a:rPr>
              <a:t>www.scadsoft.com</a:t>
            </a:r>
            <a:endParaRPr lang="ru-RU" altLang="ru-RU" sz="1600" dirty="0">
              <a:solidFill>
                <a:srgbClr val="0000FF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583" y="123920"/>
            <a:ext cx="884611" cy="37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Заголовок 1"/>
          <p:cNvSpPr>
            <a:spLocks noGrp="1"/>
          </p:cNvSpPr>
          <p:nvPr>
            <p:ph type="title"/>
          </p:nvPr>
        </p:nvSpPr>
        <p:spPr>
          <a:xfrm>
            <a:off x="8213" y="253140"/>
            <a:ext cx="12183787" cy="956409"/>
          </a:xfrm>
        </p:spPr>
        <p:txBody>
          <a:bodyPr>
            <a:normAutofit/>
          </a:bodyPr>
          <a:lstStyle/>
          <a:p>
            <a:r>
              <a:rPr lang="ru-RU" sz="1800" b="1" dirty="0">
                <a:latin typeface="+mn-lt"/>
              </a:rPr>
              <a:t>Расчет устойчивости центрально сжатых и внецентренно сжатых элементов с учетом закритической работы </a:t>
            </a:r>
            <a:r>
              <a:rPr lang="ru-RU" sz="1800" b="1" dirty="0" smtClean="0">
                <a:latin typeface="+mn-lt"/>
              </a:rPr>
              <a:t>стенки</a:t>
            </a:r>
            <a:endParaRPr lang="ru-RU" sz="1800" b="1" dirty="0">
              <a:latin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93703" y="5426366"/>
            <a:ext cx="4984051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Устойчивость стенки</a:t>
            </a:r>
            <a:r>
              <a:rPr kumimoji="0" lang="ru-RU" sz="30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проверять не требуется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2234" y="978772"/>
            <a:ext cx="8759100" cy="426118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2234" y="5301183"/>
            <a:ext cx="4056152" cy="127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213" y="49835"/>
            <a:ext cx="111605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SCAD Office 21.1.9.5.</a:t>
            </a:r>
            <a:r>
              <a:rPr lang="ru-RU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Новые возможности по расчетам конструкций </a:t>
            </a: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uk-UA" altLang="ru-RU" sz="2800" b="1" dirty="0">
              <a:solidFill>
                <a:srgbClr val="2057A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67501"/>
            <a:ext cx="12192000" cy="190500"/>
          </a:xfrm>
          <a:prstGeom prst="rect">
            <a:avLst/>
          </a:prstGeom>
          <a:solidFill>
            <a:srgbClr val="C1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-20320" y="6574155"/>
            <a:ext cx="915670" cy="365125"/>
          </a:xfrm>
        </p:spPr>
        <p:txBody>
          <a:bodyPr/>
          <a:lstStyle/>
          <a:p>
            <a:fld id="{A85E2696-9A25-4BF3-905A-AF6D576C2189}" type="slidenum">
              <a:rPr lang="ru-RU" smtClean="0"/>
              <a:t>25</a:t>
            </a:fld>
            <a:r>
              <a:rPr lang="ru-RU" dirty="0" smtClean="0"/>
              <a:t>  </a:t>
            </a:r>
            <a:fld id="{FB805F14-5E4A-4D32-8FE4-1F9B2B9331E0}" type="datetime10">
              <a:rPr lang="ru-RU" smtClean="0"/>
              <a:t>09:30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20889" y="6411535"/>
            <a:ext cx="462898" cy="476944"/>
          </a:xfrm>
          <a:prstGeom prst="rect">
            <a:avLst/>
          </a:prstGeom>
        </p:spPr>
      </p:pic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5493703" y="6581696"/>
            <a:ext cx="19144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600" dirty="0" smtClean="0">
                <a:solidFill>
                  <a:srgbClr val="0000FF"/>
                </a:solidFill>
              </a:rPr>
              <a:t>www.scadsoft.com</a:t>
            </a:r>
            <a:endParaRPr lang="ru-RU" altLang="ru-RU" sz="1600" dirty="0">
              <a:solidFill>
                <a:srgbClr val="0000FF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583" y="123920"/>
            <a:ext cx="884611" cy="37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Краткая информация об Ассоциации"/>
          <p:cNvSpPr txBox="1"/>
          <p:nvPr/>
        </p:nvSpPr>
        <p:spPr>
          <a:xfrm>
            <a:off x="124822" y="500726"/>
            <a:ext cx="11942355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3400" b="0">
                <a:solidFill>
                  <a:srgbClr val="BE145A"/>
                </a:solidFill>
                <a:latin typeface="DINPro-Light"/>
                <a:ea typeface="DINPro-Light"/>
                <a:cs typeface="DINPro-Light"/>
                <a:sym typeface="DINPro-Light"/>
              </a:defRPr>
            </a:lvl1pPr>
          </a:lstStyle>
          <a:p>
            <a:r>
              <a:rPr lang="ru-RU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типов конструктивных групп «Пояс фермы», «Решетка фермы», «Раскос фермы», «Стойка фермы" в </a:t>
            </a: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SCAD++ </a:t>
            </a:r>
            <a:r>
              <a:rPr lang="ru-RU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добавлена возможность использования двутавров и учет всех силовых факторов</a:t>
            </a:r>
            <a:endParaRPr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716" y="1206365"/>
            <a:ext cx="5341923" cy="523980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905" y="3000125"/>
            <a:ext cx="4858384" cy="159757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809538" y="1157316"/>
            <a:ext cx="635365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ru-RU" sz="2000" b="0" dirty="0" smtClean="0"/>
              <a:t>В </a:t>
            </a:r>
            <a:r>
              <a:rPr lang="ru-RU" sz="2000" dirty="0" smtClean="0"/>
              <a:t>релизе</a:t>
            </a:r>
            <a:r>
              <a:rPr lang="ru-RU" sz="2000" b="0" dirty="0" smtClean="0"/>
              <a:t> 21.1.9.3 проверку двутавров можно выполнять</a:t>
            </a:r>
            <a:r>
              <a:rPr lang="ru-RU" sz="2000" b="0" dirty="0"/>
              <a:t>,</a:t>
            </a:r>
            <a:r>
              <a:rPr lang="ru-RU" sz="2000" b="0" dirty="0" smtClean="0"/>
              <a:t> используя тип конструктивной группы «Элементы общего типа», «Стойка», «Балка»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ru-RU" sz="2000" b="0" dirty="0" smtClean="0"/>
              <a:t>При выборе типов конструктивной группы «Элемент пояса фермы», «Элемент решетки фермы», «Опорный раскос фермы», «Опорная стойка фермы», для сечений</a:t>
            </a:r>
            <a:br>
              <a:rPr lang="ru-RU" sz="2000" b="0" dirty="0" smtClean="0"/>
            </a:br>
            <a:r>
              <a:rPr lang="ru-RU" sz="2000" b="0" dirty="0" smtClean="0"/>
              <a:t>учитывается только </a:t>
            </a:r>
            <a:r>
              <a:rPr lang="en-US" sz="2000" b="0" dirty="0" smtClean="0"/>
              <a:t>N</a:t>
            </a:r>
            <a:r>
              <a:rPr lang="ru-RU" sz="2000" b="0" dirty="0" smtClean="0"/>
              <a:t>, а для двутавров расчет блокируется</a:t>
            </a:r>
            <a:endParaRPr lang="ru-RU" sz="2000" b="0" dirty="0"/>
          </a:p>
          <a:p>
            <a:pPr marL="285750" indent="-285750" algn="l">
              <a:buFont typeface="Wingdings" panose="05000000000000000000" pitchFamily="2" charset="2"/>
              <a:buChar char="ü"/>
            </a:pPr>
            <a:endParaRPr lang="ru-RU" sz="2000" b="0" dirty="0" smtClean="0"/>
          </a:p>
          <a:p>
            <a:pPr marL="285750" indent="-285750" algn="l">
              <a:buFont typeface="Wingdings" panose="05000000000000000000" pitchFamily="2" charset="2"/>
              <a:buChar char="ü"/>
            </a:pPr>
            <a:endParaRPr lang="ru-RU" sz="2000" b="0" dirty="0"/>
          </a:p>
          <a:p>
            <a:pPr marL="285750" indent="-285750" algn="l">
              <a:buFont typeface="Wingdings" panose="05000000000000000000" pitchFamily="2" charset="2"/>
              <a:buChar char="ü"/>
            </a:pPr>
            <a:endParaRPr lang="ru-RU" sz="2000" b="0" dirty="0" smtClean="0"/>
          </a:p>
          <a:p>
            <a:pPr marL="285750" indent="-285750" algn="l">
              <a:buFont typeface="Wingdings" panose="05000000000000000000" pitchFamily="2" charset="2"/>
              <a:buChar char="ü"/>
            </a:pPr>
            <a:endParaRPr lang="ru-RU" sz="2000" b="0" dirty="0"/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ru-RU" sz="2000" b="0" dirty="0" smtClean="0"/>
              <a:t>В </a:t>
            </a:r>
            <a:r>
              <a:rPr lang="ru-RU" sz="2000" b="0" dirty="0" smtClean="0"/>
              <a:t>релизе </a:t>
            </a:r>
            <a:r>
              <a:rPr lang="ru-RU" sz="2000" b="0" dirty="0" smtClean="0"/>
              <a:t>21.1.9.5 реализована возможности получать результаты для двутавров при типах конструктивных групп «Элементы ферм»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ru-RU" sz="2000" b="0" dirty="0" smtClean="0"/>
              <a:t>Для типов конструктивных групп добавлена возможность учета усилий </a:t>
            </a:r>
            <a:r>
              <a:rPr lang="en-US" sz="2000" b="0" dirty="0" smtClean="0"/>
              <a:t>My</a:t>
            </a:r>
            <a:r>
              <a:rPr lang="ru-RU" sz="2000" b="0" dirty="0" smtClean="0"/>
              <a:t>, </a:t>
            </a:r>
            <a:r>
              <a:rPr lang="en-US" sz="2000" b="0" dirty="0" err="1" smtClean="0"/>
              <a:t>Qz</a:t>
            </a:r>
            <a:r>
              <a:rPr lang="ru-RU" sz="2000" b="0" dirty="0" smtClean="0"/>
              <a:t>, </a:t>
            </a:r>
            <a:r>
              <a:rPr lang="en-US" sz="2000" b="0" dirty="0" err="1" smtClean="0"/>
              <a:t>Mz</a:t>
            </a:r>
            <a:r>
              <a:rPr lang="ru-RU" sz="2000" b="0" dirty="0" smtClean="0"/>
              <a:t>, </a:t>
            </a:r>
            <a:r>
              <a:rPr lang="en-US" sz="2000" b="0" dirty="0" err="1" smtClean="0"/>
              <a:t>Qy</a:t>
            </a:r>
            <a:r>
              <a:rPr lang="en-US" sz="2000" b="0" dirty="0" smtClean="0"/>
              <a:t>.</a:t>
            </a:r>
            <a:r>
              <a:rPr lang="ru-RU" sz="2000" b="0" dirty="0" smtClean="0"/>
              <a:t> 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2631" y="2996329"/>
            <a:ext cx="2910036" cy="34197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93749" y="3888238"/>
            <a:ext cx="4170256" cy="1230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332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213" y="49835"/>
            <a:ext cx="111605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SCAD Office 21.1.9.5.</a:t>
            </a:r>
            <a:r>
              <a:rPr lang="ru-RU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Новые возможности по расчетам конструкций </a:t>
            </a: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uk-UA" altLang="ru-RU" sz="2800" b="1" dirty="0">
              <a:solidFill>
                <a:srgbClr val="2057A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67501"/>
            <a:ext cx="12192000" cy="190500"/>
          </a:xfrm>
          <a:prstGeom prst="rect">
            <a:avLst/>
          </a:prstGeom>
          <a:solidFill>
            <a:srgbClr val="C1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-20320" y="6574155"/>
            <a:ext cx="915670" cy="365125"/>
          </a:xfrm>
        </p:spPr>
        <p:txBody>
          <a:bodyPr/>
          <a:lstStyle/>
          <a:p>
            <a:fld id="{A85E2696-9A25-4BF3-905A-AF6D576C2189}" type="slidenum">
              <a:rPr lang="ru-RU" smtClean="0"/>
              <a:t>26</a:t>
            </a:fld>
            <a:r>
              <a:rPr lang="ru-RU" dirty="0" smtClean="0"/>
              <a:t>  </a:t>
            </a:r>
            <a:fld id="{FB805F14-5E4A-4D32-8FE4-1F9B2B9331E0}" type="datetime10">
              <a:rPr lang="ru-RU" smtClean="0"/>
              <a:t>09:30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20889" y="6411535"/>
            <a:ext cx="462898" cy="476944"/>
          </a:xfrm>
          <a:prstGeom prst="rect">
            <a:avLst/>
          </a:prstGeom>
        </p:spPr>
      </p:pic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5493703" y="6581696"/>
            <a:ext cx="19144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600" dirty="0" smtClean="0">
                <a:solidFill>
                  <a:srgbClr val="0000FF"/>
                </a:solidFill>
              </a:rPr>
              <a:t>www.scadsoft.com</a:t>
            </a:r>
            <a:endParaRPr lang="ru-RU" altLang="ru-RU" sz="1600" dirty="0">
              <a:solidFill>
                <a:srgbClr val="0000FF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583" y="123920"/>
            <a:ext cx="884611" cy="37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Краткая информация об Ассоциации"/>
          <p:cNvSpPr txBox="1"/>
          <p:nvPr/>
        </p:nvSpPr>
        <p:spPr>
          <a:xfrm>
            <a:off x="124822" y="498969"/>
            <a:ext cx="11942355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3400" b="0">
                <a:solidFill>
                  <a:srgbClr val="BE145A"/>
                </a:solidFill>
                <a:latin typeface="DINPro-Light"/>
                <a:ea typeface="DINPro-Light"/>
                <a:cs typeface="DINPro-Light"/>
                <a:sym typeface="DINPro-Light"/>
              </a:defRPr>
            </a:lvl1pPr>
          </a:lstStyle>
          <a:p>
            <a:r>
              <a:rPr lang="ru-RU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типов конструктивных групп «Пояс фермы», «Решетка фермы», «Раскос фермы», «Стойка </a:t>
            </a:r>
            <a:r>
              <a:rPr lang="ru-RU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фермы» добавлена возможность использования двутавров и учет всех силовых факторов</a:t>
            </a:r>
            <a:endParaRPr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3911" y="1185557"/>
            <a:ext cx="7407882" cy="5463888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4890531" y="3389372"/>
            <a:ext cx="2363709" cy="26428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02" tIns="43201" rIns="86402" bIns="43201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4214650" y="6315073"/>
            <a:ext cx="1490826" cy="2038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02" tIns="43201" rIns="86402" bIns="43201"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22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213" y="49835"/>
            <a:ext cx="111605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SCAD Office 21.1.9.</a:t>
            </a:r>
            <a:r>
              <a:rPr lang="ru-RU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</a:t>
            </a: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r>
              <a:rPr lang="ru-RU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Новые возможности по расчетам конструкций </a:t>
            </a: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uk-UA" altLang="ru-RU" sz="2800" b="1" dirty="0">
              <a:solidFill>
                <a:srgbClr val="2057A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67501"/>
            <a:ext cx="12192000" cy="190500"/>
          </a:xfrm>
          <a:prstGeom prst="rect">
            <a:avLst/>
          </a:prstGeom>
          <a:solidFill>
            <a:srgbClr val="C1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-20320" y="6574155"/>
            <a:ext cx="915670" cy="365125"/>
          </a:xfrm>
        </p:spPr>
        <p:txBody>
          <a:bodyPr/>
          <a:lstStyle/>
          <a:p>
            <a:fld id="{A85E2696-9A25-4BF3-905A-AF6D576C2189}" type="slidenum">
              <a:rPr lang="ru-RU" smtClean="0"/>
              <a:t>27</a:t>
            </a:fld>
            <a:r>
              <a:rPr lang="ru-RU" dirty="0" smtClean="0"/>
              <a:t>  </a:t>
            </a:r>
            <a:fld id="{FB805F14-5E4A-4D32-8FE4-1F9B2B9331E0}" type="datetime10">
              <a:rPr lang="ru-RU" smtClean="0"/>
              <a:t>09:30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20889" y="6411535"/>
            <a:ext cx="462898" cy="476944"/>
          </a:xfrm>
          <a:prstGeom prst="rect">
            <a:avLst/>
          </a:prstGeom>
        </p:spPr>
      </p:pic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5493703" y="6581696"/>
            <a:ext cx="19144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600" dirty="0" smtClean="0">
                <a:solidFill>
                  <a:srgbClr val="0000FF"/>
                </a:solidFill>
              </a:rPr>
              <a:t>www.scadsoft.com</a:t>
            </a:r>
            <a:endParaRPr lang="ru-RU" altLang="ru-RU" sz="1600" dirty="0">
              <a:solidFill>
                <a:srgbClr val="0000FF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583" y="123920"/>
            <a:ext cx="884611" cy="37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91439" y="517848"/>
            <a:ext cx="12293472" cy="956409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+mn-lt"/>
              </a:rPr>
              <a:t>В режим </a:t>
            </a:r>
            <a:r>
              <a:rPr lang="ru-RU" sz="2000" b="1" dirty="0">
                <a:latin typeface="+mn-lt"/>
              </a:rPr>
              <a:t>экспертизы SCAD++ и КРИСТАЛЛ добавлен вывод приведенной толщины и расчет собственного предела огнестойкости согласно справочному пособию НИЦ «СТРОИТЕЛЬСТВО» от 2013 г.</a:t>
            </a:r>
            <a:br>
              <a:rPr lang="ru-RU" sz="2000" b="1" dirty="0">
                <a:latin typeface="+mn-lt"/>
              </a:rPr>
            </a:br>
            <a:endParaRPr lang="ru-RU" sz="2000" b="1" dirty="0">
              <a:latin typeface="+mn-lt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9198" y="1214627"/>
            <a:ext cx="7386813" cy="533612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276665" y="4456514"/>
            <a:ext cx="4466491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"/>
              </a:rPr>
              <a:t>Фактический</a:t>
            </a:r>
            <a:r>
              <a:rPr kumimoji="0" lang="en-US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"/>
              </a:rPr>
              <a:t> </a:t>
            </a:r>
            <a:r>
              <a:rPr kumimoji="0" lang="ru-RU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"/>
              </a:rPr>
              <a:t>предел</a:t>
            </a:r>
            <a:r>
              <a:rPr kumimoji="0" lang="ru-RU" sz="16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"/>
              </a:rPr>
              <a:t> огнестойкости</a:t>
            </a:r>
            <a:r>
              <a:rPr kumimoji="0" lang="ru-RU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"/>
              </a:rPr>
              <a:t> по </a:t>
            </a:r>
            <a:r>
              <a:rPr lang="ru-RU" sz="1600" b="1" dirty="0" err="1" smtClean="0"/>
              <a:t>Еврокод</a:t>
            </a:r>
            <a:endParaRPr kumimoji="0" lang="ru-RU" sz="1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Neue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260759" y="5043039"/>
            <a:ext cx="2152320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/>
              <a:t>Согласно пособию</a:t>
            </a:r>
            <a:endParaRPr kumimoji="0" lang="ru-RU" sz="2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Neue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986692" y="4778754"/>
            <a:ext cx="2976732" cy="26428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02" tIns="43201" rIns="86402" bIns="43201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3986692" y="5128844"/>
            <a:ext cx="2976732" cy="26428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02" tIns="43201" rIns="86402" bIns="43201"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060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213" y="49835"/>
            <a:ext cx="111605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SCAD Office 21.1.9.</a:t>
            </a:r>
            <a:r>
              <a:rPr lang="ru-RU" altLang="ru-RU" sz="2800" b="1" dirty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</a:t>
            </a: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r>
              <a:rPr lang="ru-RU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Новые возможности по расчетам конструкций </a:t>
            </a: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uk-UA" altLang="ru-RU" sz="2800" b="1" dirty="0">
              <a:solidFill>
                <a:srgbClr val="2057A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67501"/>
            <a:ext cx="12192000" cy="190500"/>
          </a:xfrm>
          <a:prstGeom prst="rect">
            <a:avLst/>
          </a:prstGeom>
          <a:solidFill>
            <a:srgbClr val="C1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-20320" y="6574155"/>
            <a:ext cx="915670" cy="365125"/>
          </a:xfrm>
        </p:spPr>
        <p:txBody>
          <a:bodyPr/>
          <a:lstStyle/>
          <a:p>
            <a:fld id="{A85E2696-9A25-4BF3-905A-AF6D576C2189}" type="slidenum">
              <a:rPr lang="ru-RU" smtClean="0"/>
              <a:t>28</a:t>
            </a:fld>
            <a:r>
              <a:rPr lang="ru-RU" dirty="0" smtClean="0"/>
              <a:t>  </a:t>
            </a:r>
            <a:fld id="{FB805F14-5E4A-4D32-8FE4-1F9B2B9331E0}" type="datetime10">
              <a:rPr lang="ru-RU" smtClean="0"/>
              <a:t>09:30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20889" y="6411535"/>
            <a:ext cx="462898" cy="476944"/>
          </a:xfrm>
          <a:prstGeom prst="rect">
            <a:avLst/>
          </a:prstGeom>
        </p:spPr>
      </p:pic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5493703" y="6581696"/>
            <a:ext cx="19144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600" dirty="0" smtClean="0">
                <a:solidFill>
                  <a:srgbClr val="0000FF"/>
                </a:solidFill>
              </a:rPr>
              <a:t>www.scadsoft.com</a:t>
            </a:r>
            <a:endParaRPr lang="ru-RU" altLang="ru-RU" sz="1600" dirty="0">
              <a:solidFill>
                <a:srgbClr val="0000FF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583" y="123920"/>
            <a:ext cx="884611" cy="37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Заголовок 1"/>
          <p:cNvSpPr>
            <a:spLocks noGrp="1"/>
          </p:cNvSpPr>
          <p:nvPr>
            <p:ph type="title"/>
          </p:nvPr>
        </p:nvSpPr>
        <p:spPr>
          <a:xfrm>
            <a:off x="91439" y="517848"/>
            <a:ext cx="12293472" cy="956409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+mn-lt"/>
              </a:rPr>
              <a:t>В режим </a:t>
            </a:r>
            <a:r>
              <a:rPr lang="ru-RU" sz="2000" b="1" dirty="0">
                <a:latin typeface="+mn-lt"/>
              </a:rPr>
              <a:t>экспертизы SCAD++ и КРИСТАЛЛ добавлен вывод приведенной толщины и расчет собственного предела огнестойкости согласно справочному пособию НИЦ «СТРОИТЕЛЬСТВО» от 2013 г.</a:t>
            </a:r>
            <a:br>
              <a:rPr lang="ru-RU" sz="2000" b="1" dirty="0">
                <a:latin typeface="+mn-lt"/>
              </a:rPr>
            </a:br>
            <a:endParaRPr lang="ru-RU" sz="2000" b="1" dirty="0">
              <a:latin typeface="+mn-lt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5"/>
          <a:srcRect t="1246"/>
          <a:stretch/>
        </p:blipFill>
        <p:spPr>
          <a:xfrm>
            <a:off x="170908" y="1261815"/>
            <a:ext cx="3801273" cy="523106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4009" y="1261815"/>
            <a:ext cx="7838329" cy="415697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3235" y="5636424"/>
            <a:ext cx="7870552" cy="32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75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213" y="49835"/>
            <a:ext cx="111605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SCAD Office 21.1.9.</a:t>
            </a:r>
            <a:r>
              <a:rPr lang="ru-RU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</a:t>
            </a: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r>
              <a:rPr lang="ru-RU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Новые возможности по расчетам конструкций </a:t>
            </a: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uk-UA" altLang="ru-RU" sz="2800" b="1" dirty="0">
              <a:solidFill>
                <a:srgbClr val="2057A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67501"/>
            <a:ext cx="12192000" cy="190500"/>
          </a:xfrm>
          <a:prstGeom prst="rect">
            <a:avLst/>
          </a:prstGeom>
          <a:solidFill>
            <a:srgbClr val="C1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-20320" y="6574155"/>
            <a:ext cx="915670" cy="365125"/>
          </a:xfrm>
        </p:spPr>
        <p:txBody>
          <a:bodyPr/>
          <a:lstStyle/>
          <a:p>
            <a:fld id="{A85E2696-9A25-4BF3-905A-AF6D576C2189}" type="slidenum">
              <a:rPr lang="ru-RU" smtClean="0"/>
              <a:t>29</a:t>
            </a:fld>
            <a:r>
              <a:rPr lang="ru-RU" dirty="0" smtClean="0"/>
              <a:t>  </a:t>
            </a:r>
            <a:fld id="{FB805F14-5E4A-4D32-8FE4-1F9B2B9331E0}" type="datetime10">
              <a:rPr lang="ru-RU" smtClean="0"/>
              <a:t>09:30</a:t>
            </a:fld>
            <a:endParaRPr lang="ru-RU" dirty="0"/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5493703" y="6581696"/>
            <a:ext cx="19144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600" dirty="0" smtClean="0">
                <a:solidFill>
                  <a:srgbClr val="0000FF"/>
                </a:solidFill>
              </a:rPr>
              <a:t>www.scadsoft.com</a:t>
            </a:r>
            <a:endParaRPr lang="ru-RU" altLang="ru-RU" sz="1600" dirty="0">
              <a:solidFill>
                <a:srgbClr val="0000FF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583" y="123920"/>
            <a:ext cx="884611" cy="37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827" y="678115"/>
            <a:ext cx="6388313" cy="274530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/>
          <a:srcRect r="3348" b="15501"/>
          <a:stretch/>
        </p:blipFill>
        <p:spPr>
          <a:xfrm>
            <a:off x="533598" y="3329779"/>
            <a:ext cx="5888645" cy="3286320"/>
          </a:xfrm>
          <a:prstGeom prst="rect">
            <a:avLst/>
          </a:prstGeom>
        </p:spPr>
      </p:pic>
      <p:cxnSp>
        <p:nvCxnSpPr>
          <p:cNvPr id="18" name="Прямая соединительная линия 17"/>
          <p:cNvCxnSpPr/>
          <p:nvPr/>
        </p:nvCxnSpPr>
        <p:spPr>
          <a:xfrm>
            <a:off x="952146" y="4896358"/>
            <a:ext cx="4678790" cy="0"/>
          </a:xfrm>
          <a:prstGeom prst="line">
            <a:avLst/>
          </a:prstGeom>
          <a:ln w="412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H="1">
            <a:off x="1672834" y="4896358"/>
            <a:ext cx="15240" cy="1450734"/>
          </a:xfrm>
          <a:prstGeom prst="line">
            <a:avLst/>
          </a:prstGeom>
          <a:ln w="412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521368" y="1708484"/>
            <a:ext cx="5935579" cy="188461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4764" y="804921"/>
            <a:ext cx="2752767" cy="38838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7"/>
          <a:srcRect t="961" r="953" b="961"/>
          <a:stretch/>
        </p:blipFill>
        <p:spPr>
          <a:xfrm>
            <a:off x="9397215" y="2788870"/>
            <a:ext cx="2734358" cy="38540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7" name="Прямоугольник 26"/>
          <p:cNvSpPr/>
          <p:nvPr/>
        </p:nvSpPr>
        <p:spPr>
          <a:xfrm>
            <a:off x="1915161" y="1473534"/>
            <a:ext cx="154940" cy="188461"/>
          </a:xfrm>
          <a:prstGeom prst="rect">
            <a:avLst/>
          </a:prstGeom>
          <a:solidFill>
            <a:srgbClr val="00B0F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4880611" y="1473534"/>
            <a:ext cx="154940" cy="188461"/>
          </a:xfrm>
          <a:prstGeom prst="rect">
            <a:avLst/>
          </a:prstGeom>
          <a:solidFill>
            <a:srgbClr val="00B0F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20889" y="6411535"/>
            <a:ext cx="462898" cy="4769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7515" y="552430"/>
            <a:ext cx="4765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Уточнения в релизе 21.1.9.7 по огнестойкости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0913" y="2258392"/>
            <a:ext cx="11641425" cy="203724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716135" y="5391521"/>
            <a:ext cx="369068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700" dirty="0"/>
              <a:t>Согласно п. 5.5 СТО АРСС допускается принимать критическую температуру стальных элементов равной 500</a:t>
            </a:r>
            <a:r>
              <a:rPr lang="ru-RU" sz="1700" baseline="30000" dirty="0"/>
              <a:t>0</a:t>
            </a:r>
            <a:r>
              <a:rPr lang="ru-RU" sz="1700" dirty="0"/>
              <a:t>С </a:t>
            </a:r>
            <a:br>
              <a:rPr lang="ru-RU" sz="1700" dirty="0"/>
            </a:br>
            <a:r>
              <a:rPr lang="ru-RU" sz="1700" dirty="0" smtClean="0"/>
              <a:t>(</a:t>
            </a:r>
            <a:r>
              <a:rPr lang="ru-RU" sz="1700" dirty="0"/>
              <a:t>п. 6.3.8 ГОСТ Р 53295-2009)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-1542146" y="4788926"/>
            <a:ext cx="3583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Номограмма прогрева незащищенных стальных конструкций по приложению Б СТО АРС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48348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213" y="49835"/>
            <a:ext cx="786206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Список новшеств релиза 21.1.9.5  </a:t>
            </a:r>
            <a:endParaRPr lang="uk-UA" altLang="ru-RU" sz="2800" b="1" dirty="0">
              <a:solidFill>
                <a:srgbClr val="2057A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67501"/>
            <a:ext cx="12192000" cy="190500"/>
          </a:xfrm>
          <a:prstGeom prst="rect">
            <a:avLst/>
          </a:prstGeom>
          <a:solidFill>
            <a:srgbClr val="C1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-20320" y="6574155"/>
            <a:ext cx="915670" cy="365125"/>
          </a:xfrm>
        </p:spPr>
        <p:txBody>
          <a:bodyPr/>
          <a:lstStyle/>
          <a:p>
            <a:fld id="{A85E2696-9A25-4BF3-905A-AF6D576C2189}" type="slidenum">
              <a:rPr lang="ru-RU" smtClean="0"/>
              <a:t>3</a:t>
            </a:fld>
            <a:r>
              <a:rPr lang="ru-RU" dirty="0" smtClean="0"/>
              <a:t>  </a:t>
            </a:r>
            <a:fld id="{FB805F14-5E4A-4D32-8FE4-1F9B2B9331E0}" type="datetime10">
              <a:rPr lang="ru-RU" smtClean="0"/>
              <a:t>09:30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20889" y="6411535"/>
            <a:ext cx="462898" cy="476944"/>
          </a:xfrm>
          <a:prstGeom prst="rect">
            <a:avLst/>
          </a:prstGeom>
        </p:spPr>
      </p:pic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5493703" y="6581696"/>
            <a:ext cx="19144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600" dirty="0" smtClean="0">
                <a:solidFill>
                  <a:srgbClr val="0000FF"/>
                </a:solidFill>
              </a:rPr>
              <a:t>www.scadsoft.com</a:t>
            </a:r>
            <a:endParaRPr lang="ru-RU" altLang="ru-RU" sz="1600" dirty="0">
              <a:solidFill>
                <a:srgbClr val="0000FF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583" y="123920"/>
            <a:ext cx="884611" cy="37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052" y="556964"/>
            <a:ext cx="7491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Список изменений всегда на сайте по ссылке </a:t>
            </a:r>
            <a:r>
              <a:rPr lang="en-US" dirty="0">
                <a:hlinkClick r:id="rId5"/>
              </a:rPr>
              <a:t>https://scadsoft.com/changes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84" y="1109145"/>
            <a:ext cx="2939743" cy="506030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4552" y="1125903"/>
            <a:ext cx="2684214" cy="504355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07191" y="1071102"/>
            <a:ext cx="3163386" cy="508226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57659" y="1071102"/>
            <a:ext cx="3005535" cy="505235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164642" y="1559526"/>
            <a:ext cx="1002870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/>
              <a:t>35 изменений и новшеств!</a:t>
            </a:r>
            <a:endParaRPr lang="ru-RU" sz="66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016022" y="3155946"/>
            <a:ext cx="1032594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000" b="1" dirty="0" smtClean="0"/>
              <a:t>В рамках 21 версии все обновления предоставляются бесплатно! </a:t>
            </a:r>
            <a:endParaRPr lang="ru-RU" sz="50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05365" y="17267"/>
            <a:ext cx="1012354" cy="100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24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213" y="49835"/>
            <a:ext cx="111605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SCAD Office 21.1.9.</a:t>
            </a:r>
            <a:r>
              <a:rPr lang="ru-RU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</a:t>
            </a: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r>
              <a:rPr lang="ru-RU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Новые возможности по расчетам конструкций </a:t>
            </a: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uk-UA" altLang="ru-RU" sz="2800" b="1" dirty="0">
              <a:solidFill>
                <a:srgbClr val="2057A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67501"/>
            <a:ext cx="12192000" cy="190500"/>
          </a:xfrm>
          <a:prstGeom prst="rect">
            <a:avLst/>
          </a:prstGeom>
          <a:solidFill>
            <a:srgbClr val="C1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-20320" y="6574155"/>
            <a:ext cx="915670" cy="365125"/>
          </a:xfrm>
        </p:spPr>
        <p:txBody>
          <a:bodyPr/>
          <a:lstStyle/>
          <a:p>
            <a:fld id="{A85E2696-9A25-4BF3-905A-AF6D576C2189}" type="slidenum">
              <a:rPr lang="ru-RU" smtClean="0"/>
              <a:t>30</a:t>
            </a:fld>
            <a:r>
              <a:rPr lang="ru-RU" dirty="0" smtClean="0"/>
              <a:t>  </a:t>
            </a:r>
            <a:fld id="{FB805F14-5E4A-4D32-8FE4-1F9B2B9331E0}" type="datetime10">
              <a:rPr lang="ru-RU" smtClean="0"/>
              <a:t>09:30</a:t>
            </a:fld>
            <a:endParaRPr lang="ru-RU" dirty="0"/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5493703" y="6581696"/>
            <a:ext cx="19144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600" dirty="0" smtClean="0">
                <a:solidFill>
                  <a:srgbClr val="0000FF"/>
                </a:solidFill>
              </a:rPr>
              <a:t>www.scadsoft.com</a:t>
            </a:r>
            <a:endParaRPr lang="ru-RU" altLang="ru-RU" sz="1600" dirty="0">
              <a:solidFill>
                <a:srgbClr val="0000FF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583" y="123920"/>
            <a:ext cx="884611" cy="37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20889" y="6411535"/>
            <a:ext cx="462898" cy="47694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12154" y="559763"/>
            <a:ext cx="119207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/>
              <a:t>В </a:t>
            </a:r>
            <a:r>
              <a:rPr lang="en-US" sz="2400" b="1" dirty="0" smtClean="0"/>
              <a:t>SCAD++ 21.1.9.7 </a:t>
            </a:r>
            <a:r>
              <a:rPr lang="ru-RU" sz="2400" b="1" dirty="0" smtClean="0"/>
              <a:t>реализован расчет приведенной толщины металла и собственного предела огнестойкости, инструменты для задания необходимых исходных данных, визуализации результатов и вывод отчета по огнестойкости.</a:t>
            </a:r>
            <a:endParaRPr lang="ru-RU" sz="2400" b="1" dirty="0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154" y="1746800"/>
            <a:ext cx="11559595" cy="94228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163650" y="3528922"/>
            <a:ext cx="59995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Исходные данные  в </a:t>
            </a:r>
            <a:r>
              <a:rPr lang="en-US" sz="2800" dirty="0" smtClean="0"/>
              <a:t>SCAD++ </a:t>
            </a:r>
            <a:r>
              <a:rPr lang="ru-RU" sz="2800" dirty="0" smtClean="0"/>
              <a:t>для определения обогреваемого периметра в группах огнестойкости</a:t>
            </a:r>
            <a:endParaRPr lang="ru-RU" sz="2800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954074" y="1746800"/>
            <a:ext cx="1352154" cy="6029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b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54" y="2774889"/>
            <a:ext cx="5949498" cy="378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01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213" y="49835"/>
            <a:ext cx="111605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SCAD Office 21.1.9.</a:t>
            </a:r>
            <a:r>
              <a:rPr lang="ru-RU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</a:t>
            </a: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r>
              <a:rPr lang="ru-RU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Новые возможности по расчетам конструкций </a:t>
            </a: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uk-UA" altLang="ru-RU" sz="2800" b="1" dirty="0">
              <a:solidFill>
                <a:srgbClr val="2057A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67501"/>
            <a:ext cx="12192000" cy="190500"/>
          </a:xfrm>
          <a:prstGeom prst="rect">
            <a:avLst/>
          </a:prstGeom>
          <a:solidFill>
            <a:srgbClr val="C1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-20320" y="6574155"/>
            <a:ext cx="915670" cy="365125"/>
          </a:xfrm>
        </p:spPr>
        <p:txBody>
          <a:bodyPr/>
          <a:lstStyle/>
          <a:p>
            <a:fld id="{A85E2696-9A25-4BF3-905A-AF6D576C2189}" type="slidenum">
              <a:rPr lang="ru-RU" smtClean="0"/>
              <a:t>31</a:t>
            </a:fld>
            <a:r>
              <a:rPr lang="ru-RU" dirty="0" smtClean="0"/>
              <a:t>  </a:t>
            </a:r>
            <a:fld id="{FB805F14-5E4A-4D32-8FE4-1F9B2B9331E0}" type="datetime10">
              <a:rPr lang="ru-RU" smtClean="0"/>
              <a:t>09:30</a:t>
            </a:fld>
            <a:endParaRPr lang="ru-RU" dirty="0"/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5493703" y="6581696"/>
            <a:ext cx="19144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600" dirty="0" smtClean="0">
                <a:solidFill>
                  <a:srgbClr val="0000FF"/>
                </a:solidFill>
              </a:rPr>
              <a:t>www.scadsoft.com</a:t>
            </a:r>
            <a:endParaRPr lang="ru-RU" altLang="ru-RU" sz="1600" dirty="0">
              <a:solidFill>
                <a:srgbClr val="0000FF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583" y="123920"/>
            <a:ext cx="884611" cy="37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20889" y="6411535"/>
            <a:ext cx="462898" cy="47694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7515" y="511784"/>
            <a:ext cx="4982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Собственный предел огнестойкости</a:t>
            </a:r>
            <a:endParaRPr lang="ru-RU" sz="2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537587" y="512669"/>
            <a:ext cx="3238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Приведенная толщина</a:t>
            </a:r>
            <a:endParaRPr lang="ru-RU" sz="2400" b="1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9402" y="1857884"/>
            <a:ext cx="5763250" cy="473960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950" y="1835509"/>
            <a:ext cx="6045699" cy="4691973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2394619" y="5561385"/>
            <a:ext cx="189832" cy="188461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8598569" y="5630019"/>
            <a:ext cx="189832" cy="188461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7"/>
          <a:srcRect r="54149"/>
          <a:stretch/>
        </p:blipFill>
        <p:spPr>
          <a:xfrm>
            <a:off x="437515" y="915600"/>
            <a:ext cx="5300125" cy="942284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3179435" y="915600"/>
            <a:ext cx="504044" cy="6029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b="0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7"/>
          <a:srcRect r="54149"/>
          <a:stretch/>
        </p:blipFill>
        <p:spPr>
          <a:xfrm>
            <a:off x="6425399" y="880595"/>
            <a:ext cx="5300125" cy="942284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9564134" y="876964"/>
            <a:ext cx="504044" cy="6029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b="0"/>
          </a:p>
        </p:txBody>
      </p:sp>
    </p:spTree>
    <p:extLst>
      <p:ext uri="{BB962C8B-B14F-4D97-AF65-F5344CB8AC3E}">
        <p14:creationId xmlns:p14="http://schemas.microsoft.com/office/powerpoint/2010/main" val="235925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213" y="49835"/>
            <a:ext cx="111605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SCAD Office 21.1.9.</a:t>
            </a:r>
            <a:r>
              <a:rPr lang="ru-RU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</a:t>
            </a: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r>
              <a:rPr lang="ru-RU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Новые возможности по расчетам конструкций </a:t>
            </a: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uk-UA" altLang="ru-RU" sz="2800" b="1" dirty="0">
              <a:solidFill>
                <a:srgbClr val="2057A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67501"/>
            <a:ext cx="12192000" cy="190500"/>
          </a:xfrm>
          <a:prstGeom prst="rect">
            <a:avLst/>
          </a:prstGeom>
          <a:solidFill>
            <a:srgbClr val="C1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-20320" y="6574155"/>
            <a:ext cx="915670" cy="365125"/>
          </a:xfrm>
        </p:spPr>
        <p:txBody>
          <a:bodyPr/>
          <a:lstStyle/>
          <a:p>
            <a:fld id="{A85E2696-9A25-4BF3-905A-AF6D576C2189}" type="slidenum">
              <a:rPr lang="ru-RU" smtClean="0"/>
              <a:t>32</a:t>
            </a:fld>
            <a:r>
              <a:rPr lang="ru-RU" dirty="0" smtClean="0"/>
              <a:t>  </a:t>
            </a:r>
            <a:fld id="{FB805F14-5E4A-4D32-8FE4-1F9B2B9331E0}" type="datetime10">
              <a:rPr lang="ru-RU" smtClean="0"/>
              <a:t>09:30</a:t>
            </a:fld>
            <a:endParaRPr lang="ru-RU" dirty="0"/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5493703" y="6581696"/>
            <a:ext cx="19144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600" dirty="0" smtClean="0">
                <a:solidFill>
                  <a:srgbClr val="0000FF"/>
                </a:solidFill>
              </a:rPr>
              <a:t>www.scadsoft.com</a:t>
            </a:r>
            <a:endParaRPr lang="ru-RU" altLang="ru-RU" sz="1600" dirty="0">
              <a:solidFill>
                <a:srgbClr val="0000FF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583" y="123920"/>
            <a:ext cx="884611" cy="37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/>
          <a:srcRect l="-329" t="-504" r="329" b="7308"/>
          <a:stretch/>
        </p:blipFill>
        <p:spPr>
          <a:xfrm>
            <a:off x="-28946" y="1781014"/>
            <a:ext cx="5342057" cy="486899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5"/>
          <a:srcRect r="56620"/>
          <a:stretch/>
        </p:blipFill>
        <p:spPr>
          <a:xfrm>
            <a:off x="191941" y="572646"/>
            <a:ext cx="5014556" cy="942284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3748632" y="572646"/>
            <a:ext cx="537382" cy="6029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b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/>
          <a:srcRect l="13782" r="6017"/>
          <a:stretch/>
        </p:blipFill>
        <p:spPr>
          <a:xfrm>
            <a:off x="5548366" y="913726"/>
            <a:ext cx="6458177" cy="57537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20889" y="6411535"/>
            <a:ext cx="462898" cy="47694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91941" y="1469771"/>
            <a:ext cx="5219395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"/>
              </a:rPr>
              <a:t>Отчет по огнестойкости</a:t>
            </a:r>
            <a:r>
              <a:rPr lang="ru-RU" b="0" dirty="0" smtClean="0"/>
              <a:t>, сформированный </a:t>
            </a:r>
            <a:r>
              <a:rPr lang="en-US" b="0" dirty="0" smtClean="0"/>
              <a:t>SCAD++</a:t>
            </a:r>
            <a:endParaRPr kumimoji="0" lang="ru-RU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Neue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93704" y="526740"/>
            <a:ext cx="6669490" cy="3334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500" dirty="0" smtClean="0">
                <a:solidFill>
                  <a:srgbClr val="000000"/>
                </a:solidFill>
                <a:sym typeface="Helvetica Neue"/>
              </a:rPr>
              <a:t>Требования к огнезащитным покрытиям раздела КР на основе отчета  </a:t>
            </a:r>
            <a:r>
              <a:rPr lang="en-US" sz="1500" b="0" dirty="0" smtClean="0"/>
              <a:t>SCAD++</a:t>
            </a:r>
            <a:endParaRPr kumimoji="0" lang="ru-RU" sz="15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43567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213" y="49835"/>
            <a:ext cx="111605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SCAD Office 21.1.9.</a:t>
            </a:r>
            <a:r>
              <a:rPr lang="ru-RU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</a:t>
            </a: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r>
              <a:rPr lang="ru-RU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Новые возможности по расчетам конструкций </a:t>
            </a: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uk-UA" altLang="ru-RU" sz="2800" b="1" dirty="0">
              <a:solidFill>
                <a:srgbClr val="2057A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67501"/>
            <a:ext cx="12192000" cy="190500"/>
          </a:xfrm>
          <a:prstGeom prst="rect">
            <a:avLst/>
          </a:prstGeom>
          <a:solidFill>
            <a:srgbClr val="C1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-20320" y="6574155"/>
            <a:ext cx="915670" cy="365125"/>
          </a:xfrm>
        </p:spPr>
        <p:txBody>
          <a:bodyPr/>
          <a:lstStyle/>
          <a:p>
            <a:fld id="{A85E2696-9A25-4BF3-905A-AF6D576C2189}" type="slidenum">
              <a:rPr lang="ru-RU" smtClean="0"/>
              <a:t>33</a:t>
            </a:fld>
            <a:r>
              <a:rPr lang="ru-RU" dirty="0" smtClean="0"/>
              <a:t>  </a:t>
            </a:r>
            <a:fld id="{FB805F14-5E4A-4D32-8FE4-1F9B2B9331E0}" type="datetime10">
              <a:rPr lang="ru-RU" smtClean="0"/>
              <a:t>09:30</a:t>
            </a:fld>
            <a:endParaRPr lang="ru-RU" dirty="0"/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5493703" y="6581696"/>
            <a:ext cx="19144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600" dirty="0" smtClean="0">
                <a:solidFill>
                  <a:srgbClr val="0000FF"/>
                </a:solidFill>
              </a:rPr>
              <a:t>www.scadsoft.com</a:t>
            </a:r>
            <a:endParaRPr lang="ru-RU" altLang="ru-RU" sz="1600" dirty="0">
              <a:solidFill>
                <a:srgbClr val="0000FF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583" y="123920"/>
            <a:ext cx="884611" cy="37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20889" y="6411535"/>
            <a:ext cx="462898" cy="47694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0" y="791568"/>
            <a:ext cx="80571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600" b="1" dirty="0" smtClean="0"/>
              <a:t>1 способ </a:t>
            </a:r>
            <a:r>
              <a:rPr lang="ru-RU" sz="2600" dirty="0" smtClean="0"/>
              <a:t>– по номограммам прогрева в приложении Б</a:t>
            </a:r>
            <a:r>
              <a:rPr lang="en-US" sz="2600" dirty="0"/>
              <a:t>.</a:t>
            </a:r>
            <a:r>
              <a:rPr lang="ru-RU" sz="2600" dirty="0" smtClean="0"/>
              <a:t> </a:t>
            </a:r>
            <a:r>
              <a:rPr lang="ru-RU" sz="1700" dirty="0" smtClean="0"/>
              <a:t>Согласно п. 5.5 СТО АРСС допускается принимать критическую температуру стальных элементов равной 500</a:t>
            </a:r>
            <a:r>
              <a:rPr lang="ru-RU" sz="1700" baseline="30000" dirty="0" smtClean="0"/>
              <a:t>0</a:t>
            </a:r>
            <a:r>
              <a:rPr lang="ru-RU" sz="1700" dirty="0" smtClean="0"/>
              <a:t>С (п. 6.3.8 ГОСТ Р 53295-2009)</a:t>
            </a:r>
            <a:endParaRPr lang="ru-RU" sz="1700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536" y="1767802"/>
            <a:ext cx="7431982" cy="4744104"/>
          </a:xfrm>
          <a:prstGeom prst="rect">
            <a:avLst/>
          </a:prstGeom>
        </p:spPr>
      </p:pic>
      <p:cxnSp>
        <p:nvCxnSpPr>
          <p:cNvPr id="20" name="Прямая соединительная линия 19"/>
          <p:cNvCxnSpPr/>
          <p:nvPr/>
        </p:nvCxnSpPr>
        <p:spPr>
          <a:xfrm>
            <a:off x="775924" y="3673318"/>
            <a:ext cx="5774345" cy="0"/>
          </a:xfrm>
          <a:prstGeom prst="line">
            <a:avLst/>
          </a:prstGeom>
          <a:ln w="412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6"/>
          <a:srcRect t="961" r="953" b="961"/>
          <a:stretch/>
        </p:blipFill>
        <p:spPr>
          <a:xfrm>
            <a:off x="8057177" y="791568"/>
            <a:ext cx="4003643" cy="564314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32787" y="440245"/>
            <a:ext cx="3964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Обоснование огнестойкости</a:t>
            </a:r>
            <a:endParaRPr lang="ru-RU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697099" y="3303986"/>
            <a:ext cx="2330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Реализован в </a:t>
            </a:r>
            <a:r>
              <a:rPr lang="en-US" b="1" dirty="0" smtClean="0"/>
              <a:t>SCAD++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337227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213" y="49835"/>
            <a:ext cx="111605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SCAD Office 21.1.9.</a:t>
            </a:r>
            <a:r>
              <a:rPr lang="ru-RU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</a:t>
            </a: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r>
              <a:rPr lang="ru-RU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Новые возможности по расчетам конструкций </a:t>
            </a: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uk-UA" altLang="ru-RU" sz="2800" b="1" dirty="0">
              <a:solidFill>
                <a:srgbClr val="2057A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67501"/>
            <a:ext cx="12192000" cy="190500"/>
          </a:xfrm>
          <a:prstGeom prst="rect">
            <a:avLst/>
          </a:prstGeom>
          <a:solidFill>
            <a:srgbClr val="C1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-20320" y="6574155"/>
            <a:ext cx="915670" cy="365125"/>
          </a:xfrm>
        </p:spPr>
        <p:txBody>
          <a:bodyPr/>
          <a:lstStyle/>
          <a:p>
            <a:fld id="{A85E2696-9A25-4BF3-905A-AF6D576C2189}" type="slidenum">
              <a:rPr lang="ru-RU" smtClean="0"/>
              <a:t>34</a:t>
            </a:fld>
            <a:r>
              <a:rPr lang="ru-RU" dirty="0" smtClean="0"/>
              <a:t>  </a:t>
            </a:r>
            <a:fld id="{FB805F14-5E4A-4D32-8FE4-1F9B2B9331E0}" type="datetime10">
              <a:rPr lang="ru-RU" smtClean="0"/>
              <a:t>09:30</a:t>
            </a:fld>
            <a:endParaRPr lang="ru-RU" dirty="0"/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5493703" y="6581696"/>
            <a:ext cx="19144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600" dirty="0" smtClean="0">
                <a:solidFill>
                  <a:srgbClr val="0000FF"/>
                </a:solidFill>
              </a:rPr>
              <a:t>www.scadsoft.com</a:t>
            </a:r>
            <a:endParaRPr lang="ru-RU" altLang="ru-RU" sz="1600" dirty="0">
              <a:solidFill>
                <a:srgbClr val="0000FF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583" y="123920"/>
            <a:ext cx="884611" cy="37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20889" y="6411535"/>
            <a:ext cx="462898" cy="47694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787" y="440245"/>
            <a:ext cx="3964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Обоснование огнестойкости</a:t>
            </a:r>
            <a:endParaRPr lang="ru-RU" sz="2400" b="1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923" y="1178861"/>
            <a:ext cx="10324820" cy="535314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334194" y="1172494"/>
            <a:ext cx="6857806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Для элементов с требуемым</a:t>
            </a:r>
            <a:r>
              <a:rPr kumimoji="0" lang="ru-RU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пределом огнестойкости 15 минут установлен требуемый предел огнестойкости 8 минут.</a:t>
            </a:r>
            <a:r>
              <a:rPr kumimoji="0" lang="ru-RU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kumimoji="0" lang="ru-RU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832" y="773825"/>
            <a:ext cx="11473928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"/>
              </a:rPr>
              <a:t>Вспомогательный способ – </a:t>
            </a:r>
            <a:r>
              <a:rPr kumimoji="0" lang="ru-RU" sz="2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"/>
              </a:rPr>
              <a:t>по </a:t>
            </a:r>
            <a:r>
              <a:rPr lang="ru-RU" sz="2200" b="0" dirty="0" smtClean="0"/>
              <a:t>методике </a:t>
            </a:r>
            <a:r>
              <a:rPr lang="en-US" sz="2200" b="0" dirty="0" smtClean="0"/>
              <a:t>EN 1993-1-2:2005 </a:t>
            </a:r>
            <a:r>
              <a:rPr lang="ru-RU" sz="2200" b="0" dirty="0" smtClean="0"/>
              <a:t>с учетом напряженного состояния</a:t>
            </a:r>
            <a:r>
              <a:rPr kumimoji="0" lang="ru-RU" sz="2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"/>
              </a:rPr>
              <a:t> </a:t>
            </a:r>
            <a:r>
              <a:rPr kumimoji="0" lang="ru-RU" sz="22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"/>
              </a:rPr>
              <a:t> </a:t>
            </a:r>
            <a:endParaRPr kumimoji="0" lang="ru-RU" sz="22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Neue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194" y="2142705"/>
            <a:ext cx="6620800" cy="377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85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/>
          <a:srcRect r="32814"/>
          <a:stretch/>
        </p:blipFill>
        <p:spPr>
          <a:xfrm>
            <a:off x="191109" y="987715"/>
            <a:ext cx="4078007" cy="5860433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213" y="49835"/>
            <a:ext cx="111605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SCAD Office 21.1.9.</a:t>
            </a:r>
            <a:r>
              <a:rPr lang="ru-RU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</a:t>
            </a: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r>
              <a:rPr lang="ru-RU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Новые возможности по расчетам конструкций </a:t>
            </a: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uk-UA" altLang="ru-RU" sz="2800" b="1" dirty="0">
              <a:solidFill>
                <a:srgbClr val="2057A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67501"/>
            <a:ext cx="12192000" cy="190500"/>
          </a:xfrm>
          <a:prstGeom prst="rect">
            <a:avLst/>
          </a:prstGeom>
          <a:solidFill>
            <a:srgbClr val="C1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-20320" y="6574155"/>
            <a:ext cx="915670" cy="365125"/>
          </a:xfrm>
        </p:spPr>
        <p:txBody>
          <a:bodyPr/>
          <a:lstStyle/>
          <a:p>
            <a:fld id="{A85E2696-9A25-4BF3-905A-AF6D576C2189}" type="slidenum">
              <a:rPr lang="ru-RU" smtClean="0"/>
              <a:t>35</a:t>
            </a:fld>
            <a:r>
              <a:rPr lang="ru-RU" dirty="0" smtClean="0"/>
              <a:t>  </a:t>
            </a:r>
            <a:fld id="{FB805F14-5E4A-4D32-8FE4-1F9B2B9331E0}" type="datetime10">
              <a:rPr lang="ru-RU" smtClean="0"/>
              <a:t>09:30</a:t>
            </a:fld>
            <a:endParaRPr lang="ru-RU" dirty="0"/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5493703" y="6581696"/>
            <a:ext cx="19144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600" dirty="0" smtClean="0">
                <a:solidFill>
                  <a:srgbClr val="0000FF"/>
                </a:solidFill>
              </a:rPr>
              <a:t>www.scadsoft.com</a:t>
            </a:r>
            <a:endParaRPr lang="ru-RU" altLang="ru-RU" sz="1600" dirty="0">
              <a:solidFill>
                <a:srgbClr val="0000FF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583" y="123920"/>
            <a:ext cx="884611" cy="37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20889" y="6411535"/>
            <a:ext cx="462898" cy="47694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787" y="440245"/>
            <a:ext cx="3964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Обоснование огнестойкости</a:t>
            </a:r>
            <a:endParaRPr lang="ru-RU" sz="2400" b="1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1355" y="529510"/>
            <a:ext cx="7129534" cy="6114115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6511183" y="4741292"/>
            <a:ext cx="189832" cy="188461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816202" y="4307095"/>
            <a:ext cx="189832" cy="188461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896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213" y="49835"/>
            <a:ext cx="111605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SCAD Office 21.1.9.</a:t>
            </a:r>
            <a:r>
              <a:rPr lang="ru-RU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</a:t>
            </a: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r>
              <a:rPr lang="ru-RU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Новые возможности по расчетам конструкций </a:t>
            </a: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uk-UA" altLang="ru-RU" sz="2800" b="1" dirty="0">
              <a:solidFill>
                <a:srgbClr val="2057A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67501"/>
            <a:ext cx="12192000" cy="190500"/>
          </a:xfrm>
          <a:prstGeom prst="rect">
            <a:avLst/>
          </a:prstGeom>
          <a:solidFill>
            <a:srgbClr val="C1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-20320" y="6574155"/>
            <a:ext cx="915670" cy="365125"/>
          </a:xfrm>
        </p:spPr>
        <p:txBody>
          <a:bodyPr/>
          <a:lstStyle/>
          <a:p>
            <a:fld id="{A85E2696-9A25-4BF3-905A-AF6D576C2189}" type="slidenum">
              <a:rPr lang="ru-RU" smtClean="0"/>
              <a:t>36</a:t>
            </a:fld>
            <a:r>
              <a:rPr lang="ru-RU" dirty="0" smtClean="0"/>
              <a:t>  </a:t>
            </a:r>
            <a:fld id="{FB805F14-5E4A-4D32-8FE4-1F9B2B9331E0}" type="datetime10">
              <a:rPr lang="ru-RU" smtClean="0"/>
              <a:t>09:30</a:t>
            </a:fld>
            <a:endParaRPr lang="ru-RU" dirty="0"/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5493703" y="6581696"/>
            <a:ext cx="19144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600" dirty="0" smtClean="0">
                <a:solidFill>
                  <a:srgbClr val="0000FF"/>
                </a:solidFill>
              </a:rPr>
              <a:t>www.scadsoft.com</a:t>
            </a:r>
            <a:endParaRPr lang="ru-RU" altLang="ru-RU" sz="1600" dirty="0">
              <a:solidFill>
                <a:srgbClr val="0000FF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583" y="123920"/>
            <a:ext cx="884611" cy="37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787" y="440245"/>
            <a:ext cx="3964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Обоснование огнестойкости</a:t>
            </a:r>
            <a:endParaRPr lang="ru-RU" sz="2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0" y="791568"/>
            <a:ext cx="805717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600" b="1" dirty="0"/>
              <a:t>2</a:t>
            </a:r>
            <a:r>
              <a:rPr lang="ru-RU" sz="2600" b="1" dirty="0" smtClean="0"/>
              <a:t> способ </a:t>
            </a:r>
            <a:r>
              <a:rPr lang="ru-RU" sz="2600" dirty="0" smtClean="0"/>
              <a:t>– по табл. 3</a:t>
            </a:r>
            <a:r>
              <a:rPr lang="en-US" sz="2600" dirty="0" smtClean="0"/>
              <a:t> </a:t>
            </a:r>
            <a:r>
              <a:rPr lang="ru-RU" sz="2600" dirty="0" smtClean="0"/>
              <a:t>СТО АРСС в зависимости от коэффициентов </a:t>
            </a:r>
            <a:r>
              <a:rPr lang="el-GR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2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el-GR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2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600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/>
          <a:srcRect t="415" r="927" b="814"/>
          <a:stretch/>
        </p:blipFill>
        <p:spPr>
          <a:xfrm>
            <a:off x="8018845" y="980429"/>
            <a:ext cx="3989097" cy="560126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9252" y="1640733"/>
            <a:ext cx="5409593" cy="492893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447" y="4544356"/>
            <a:ext cx="271099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По примеру на </a:t>
            </a:r>
          </a:p>
          <a:p>
            <a:r>
              <a:rPr lang="ru-RU" b="1" dirty="0" smtClean="0"/>
              <a:t>предыдущем слайде</a:t>
            </a: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=0,4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u-RU" b="1" baseline="-25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=572</a:t>
            </a:r>
            <a:r>
              <a:rPr lang="ru-RU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R=11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</a:t>
            </a:r>
            <a:endParaRPr lang="en-US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SCAD++ 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u-RU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крит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620</a:t>
            </a:r>
            <a:r>
              <a:rPr lang="ru-RU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и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R=9.37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230661" y="5277855"/>
            <a:ext cx="2875882" cy="188461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3230661" y="5581635"/>
            <a:ext cx="2875882" cy="188461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87" y="3204671"/>
            <a:ext cx="1924175" cy="1110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75880" y="2902105"/>
            <a:ext cx="2606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По СТО АРСС при изгибе</a:t>
            </a:r>
            <a:endParaRPr lang="ru-RU" b="1" dirty="0"/>
          </a:p>
        </p:txBody>
      </p:sp>
      <p:sp>
        <p:nvSpPr>
          <p:cNvPr id="26" name="Стрелка вправо 25"/>
          <p:cNvSpPr/>
          <p:nvPr/>
        </p:nvSpPr>
        <p:spPr>
          <a:xfrm flipH="1">
            <a:off x="2776286" y="5338272"/>
            <a:ext cx="395535" cy="3895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20889" y="6411535"/>
            <a:ext cx="462898" cy="47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5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213" y="49835"/>
            <a:ext cx="111605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SCAD Office 21.1.9.</a:t>
            </a:r>
            <a:r>
              <a:rPr lang="ru-RU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</a:t>
            </a: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r>
              <a:rPr lang="ru-RU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Новые возможности по расчетам конструкций </a:t>
            </a: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uk-UA" altLang="ru-RU" sz="2800" b="1" dirty="0">
              <a:solidFill>
                <a:srgbClr val="2057A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67501"/>
            <a:ext cx="12192000" cy="190500"/>
          </a:xfrm>
          <a:prstGeom prst="rect">
            <a:avLst/>
          </a:prstGeom>
          <a:solidFill>
            <a:srgbClr val="C1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-20320" y="6574155"/>
            <a:ext cx="915670" cy="365125"/>
          </a:xfrm>
        </p:spPr>
        <p:txBody>
          <a:bodyPr/>
          <a:lstStyle/>
          <a:p>
            <a:fld id="{A85E2696-9A25-4BF3-905A-AF6D576C2189}" type="slidenum">
              <a:rPr lang="ru-RU" smtClean="0"/>
              <a:t>37</a:t>
            </a:fld>
            <a:r>
              <a:rPr lang="ru-RU" dirty="0" smtClean="0"/>
              <a:t>  </a:t>
            </a:r>
            <a:fld id="{FB805F14-5E4A-4D32-8FE4-1F9B2B9331E0}" type="datetime10">
              <a:rPr lang="ru-RU" smtClean="0"/>
              <a:t>09:30</a:t>
            </a:fld>
            <a:endParaRPr lang="ru-RU" dirty="0"/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5493703" y="6581696"/>
            <a:ext cx="19144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600" dirty="0" smtClean="0">
                <a:solidFill>
                  <a:srgbClr val="0000FF"/>
                </a:solidFill>
              </a:rPr>
              <a:t>www.scadsoft.com</a:t>
            </a:r>
            <a:endParaRPr lang="ru-RU" altLang="ru-RU" sz="1600" dirty="0">
              <a:solidFill>
                <a:srgbClr val="0000FF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583" y="123920"/>
            <a:ext cx="884611" cy="37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20889" y="6411535"/>
            <a:ext cx="462898" cy="4769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475" y="573055"/>
            <a:ext cx="9178505" cy="61121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63478" y="1447694"/>
            <a:ext cx="25421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Более подробно по огнестойкости в записи вебинара от 26.02.2020</a:t>
            </a:r>
            <a:br>
              <a:rPr lang="ru-RU" b="1" dirty="0" smtClean="0"/>
            </a:br>
            <a:r>
              <a:rPr lang="ru-RU" b="1" dirty="0" smtClean="0"/>
              <a:t>на </a:t>
            </a:r>
            <a:r>
              <a:rPr lang="en-US" u="sng" dirty="0" smtClean="0">
                <a:hlinkClick r:id="rId6"/>
              </a:rPr>
              <a:t>YouTube </a:t>
            </a:r>
            <a:r>
              <a:rPr lang="ru-RU" u="sng" dirty="0">
                <a:hlinkClick r:id="rId6"/>
              </a:rPr>
              <a:t>канале АРСС</a:t>
            </a:r>
            <a:r>
              <a:rPr lang="ru-RU" dirty="0" smtClean="0"/>
              <a:t>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3968" y="3023929"/>
            <a:ext cx="2720309" cy="262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40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213" y="49835"/>
            <a:ext cx="111605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SCAD Office 21.1.9.</a:t>
            </a:r>
            <a:r>
              <a:rPr lang="en-US" altLang="ru-RU" sz="2800" b="1" dirty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</a:t>
            </a: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r>
              <a:rPr lang="ru-RU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Новые возможности по расчетам конструкций </a:t>
            </a: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uk-UA" altLang="ru-RU" sz="2800" b="1" dirty="0">
              <a:solidFill>
                <a:srgbClr val="2057A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67501"/>
            <a:ext cx="12192000" cy="190500"/>
          </a:xfrm>
          <a:prstGeom prst="rect">
            <a:avLst/>
          </a:prstGeom>
          <a:solidFill>
            <a:srgbClr val="C1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-20320" y="6574155"/>
            <a:ext cx="915670" cy="365125"/>
          </a:xfrm>
        </p:spPr>
        <p:txBody>
          <a:bodyPr/>
          <a:lstStyle/>
          <a:p>
            <a:fld id="{A85E2696-9A25-4BF3-905A-AF6D576C2189}" type="slidenum">
              <a:rPr lang="ru-RU" smtClean="0"/>
              <a:t>38</a:t>
            </a:fld>
            <a:r>
              <a:rPr lang="ru-RU" dirty="0" smtClean="0"/>
              <a:t>  </a:t>
            </a:r>
            <a:fld id="{FB805F14-5E4A-4D32-8FE4-1F9B2B9331E0}" type="datetime10">
              <a:rPr lang="ru-RU" smtClean="0"/>
              <a:t>09:30</a:t>
            </a:fld>
            <a:endParaRPr lang="ru-RU" dirty="0"/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5493703" y="6581696"/>
            <a:ext cx="19144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600" dirty="0" smtClean="0">
                <a:solidFill>
                  <a:srgbClr val="0000FF"/>
                </a:solidFill>
              </a:rPr>
              <a:t>www.scadsoft.com</a:t>
            </a:r>
            <a:endParaRPr lang="ru-RU" altLang="ru-RU" sz="1600" dirty="0">
              <a:solidFill>
                <a:srgbClr val="0000FF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583" y="123920"/>
            <a:ext cx="884611" cy="37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20889" y="6411535"/>
            <a:ext cx="462898" cy="47694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7637" y="498969"/>
            <a:ext cx="5476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Добавлена возможность задавать упругие шарниры</a:t>
            </a:r>
            <a:endParaRPr lang="ru-RU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022" y="1841577"/>
            <a:ext cx="5719314" cy="41142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8022" y="875345"/>
            <a:ext cx="5719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релизе 21.1.9.5 в интерфейсе задания угловых жесткостей имеется ошибка и угловую жесткость нужно задавать увеличенной в 180/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π=57.29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раз.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5886142" y="880498"/>
            <a:ext cx="63058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релизе 21.1.9.</a:t>
            </a:r>
            <a:r>
              <a:rPr lang="en-US" dirty="0" smtClean="0"/>
              <a:t>7 </a:t>
            </a:r>
            <a:r>
              <a:rPr lang="ru-RU" dirty="0" smtClean="0"/>
              <a:t>эта ошибка уже исправлена и в информации о шарнирах угловая жесткость при открытии файла из релиза 21.1.9.5 будет увеличена в </a:t>
            </a:r>
            <a:r>
              <a:rPr lang="ru-RU" dirty="0"/>
              <a:t>180/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π=57.29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раз.</a:t>
            </a:r>
            <a:endParaRPr lang="ru-RU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515" y="6007023"/>
            <a:ext cx="4884843" cy="59441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3645" y="6018913"/>
            <a:ext cx="4945097" cy="609512"/>
          </a:xfrm>
          <a:prstGeom prst="rect">
            <a:avLst/>
          </a:prstGeom>
        </p:spPr>
      </p:pic>
      <p:sp>
        <p:nvSpPr>
          <p:cNvPr id="20" name="AutoShape 23"/>
          <p:cNvSpPr>
            <a:spLocks noChangeArrowheads="1"/>
          </p:cNvSpPr>
          <p:nvPr/>
        </p:nvSpPr>
        <p:spPr bwMode="auto">
          <a:xfrm rot="10800000" flipH="1" flipV="1">
            <a:off x="5386635" y="6191202"/>
            <a:ext cx="667484" cy="265744"/>
          </a:xfrm>
          <a:prstGeom prst="rightArrow">
            <a:avLst>
              <a:gd name="adj1" fmla="val 50000"/>
              <a:gd name="adj2" fmla="val 10649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endParaRPr lang="ru-RU"/>
          </a:p>
        </p:txBody>
      </p:sp>
      <p:sp>
        <p:nvSpPr>
          <p:cNvPr id="22" name="AutoShape 23"/>
          <p:cNvSpPr>
            <a:spLocks noChangeArrowheads="1"/>
          </p:cNvSpPr>
          <p:nvPr/>
        </p:nvSpPr>
        <p:spPr bwMode="auto">
          <a:xfrm rot="10800000" flipH="1" flipV="1">
            <a:off x="5368001" y="4284563"/>
            <a:ext cx="667484" cy="265744"/>
          </a:xfrm>
          <a:prstGeom prst="rightArrow">
            <a:avLst>
              <a:gd name="adj1" fmla="val 50000"/>
              <a:gd name="adj2" fmla="val 10649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97168" y="1824163"/>
            <a:ext cx="5606609" cy="4033173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8320630" y="3835346"/>
            <a:ext cx="1073535" cy="33121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b="0"/>
          </a:p>
        </p:txBody>
      </p:sp>
    </p:spTree>
    <p:extLst>
      <p:ext uri="{BB962C8B-B14F-4D97-AF65-F5344CB8AC3E}">
        <p14:creationId xmlns:p14="http://schemas.microsoft.com/office/powerpoint/2010/main" val="1401223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668" y="1103764"/>
            <a:ext cx="10515600" cy="5342408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213" y="49835"/>
            <a:ext cx="111605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SCAD Office 21.1.9.</a:t>
            </a:r>
            <a:r>
              <a:rPr lang="en-US" altLang="ru-RU" sz="2800" b="1" dirty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</a:t>
            </a: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r>
              <a:rPr lang="ru-RU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Новые возможности по расчетам конструкций </a:t>
            </a: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uk-UA" altLang="ru-RU" sz="2800" b="1" dirty="0">
              <a:solidFill>
                <a:srgbClr val="2057A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-20320" y="6574155"/>
            <a:ext cx="915670" cy="365125"/>
          </a:xfrm>
        </p:spPr>
        <p:txBody>
          <a:bodyPr/>
          <a:lstStyle/>
          <a:p>
            <a:fld id="{A85E2696-9A25-4BF3-905A-AF6D576C2189}" type="slidenum">
              <a:rPr lang="ru-RU" smtClean="0"/>
              <a:t>39</a:t>
            </a:fld>
            <a:r>
              <a:rPr lang="ru-RU" dirty="0" smtClean="0"/>
              <a:t>  </a:t>
            </a:r>
            <a:fld id="{FB805F14-5E4A-4D32-8FE4-1F9B2B9331E0}" type="datetime10">
              <a:rPr lang="ru-RU" smtClean="0"/>
              <a:t>09:30</a:t>
            </a:fld>
            <a:endParaRPr lang="ru-RU" dirty="0"/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5493703" y="6581696"/>
            <a:ext cx="19144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600" dirty="0" smtClean="0">
                <a:solidFill>
                  <a:srgbClr val="0000FF"/>
                </a:solidFill>
              </a:rPr>
              <a:t>www.scadsoft.com</a:t>
            </a:r>
            <a:endParaRPr lang="ru-RU" altLang="ru-RU" sz="1600" dirty="0">
              <a:solidFill>
                <a:srgbClr val="0000FF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583" y="123920"/>
            <a:ext cx="884611" cy="37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013" y="498969"/>
            <a:ext cx="118843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В </a:t>
            </a:r>
            <a:r>
              <a:rPr lang="ru-RU" b="1" dirty="0"/>
              <a:t>таблице с частотами и периодами колебаний выводятся модальные коэффициенты участия, а для сейсмических загружений можно получить матрицы инерционных характеристик модели как жесткого целого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6667501"/>
            <a:ext cx="12192000" cy="190500"/>
          </a:xfrm>
          <a:prstGeom prst="rect">
            <a:avLst/>
          </a:prstGeom>
          <a:solidFill>
            <a:srgbClr val="C1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20889" y="6411535"/>
            <a:ext cx="462898" cy="476944"/>
          </a:xfrm>
          <a:prstGeom prst="rect">
            <a:avLst/>
          </a:prstGeom>
        </p:spPr>
      </p:pic>
      <p:grpSp>
        <p:nvGrpSpPr>
          <p:cNvPr id="21" name="Группа 20"/>
          <p:cNvGrpSpPr/>
          <p:nvPr/>
        </p:nvGrpSpPr>
        <p:grpSpPr>
          <a:xfrm>
            <a:off x="266630" y="1282768"/>
            <a:ext cx="11343675" cy="3846447"/>
            <a:chOff x="352711" y="6857998"/>
            <a:chExt cx="11343675" cy="3846447"/>
          </a:xfrm>
        </p:grpSpPr>
        <p:sp>
          <p:nvSpPr>
            <p:cNvPr id="6" name="TextBox 5"/>
            <p:cNvSpPr txBox="1"/>
            <p:nvPr/>
          </p:nvSpPr>
          <p:spPr>
            <a:xfrm>
              <a:off x="352711" y="7073061"/>
              <a:ext cx="5843948" cy="267765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sz="2400" dirty="0" smtClean="0"/>
                <a:t>Модальные коэффициенты участия и матрица инерционных характеристик как жесткого тела используются в </a:t>
              </a:r>
              <a:r>
                <a:rPr lang="ru-RU" sz="2400" dirty="0"/>
                <a:t>некоторых моделях взаимодействия сооружений с грунтовым </a:t>
              </a:r>
              <a:r>
                <a:rPr lang="ru-RU" sz="2400" dirty="0" smtClean="0"/>
                <a:t>основанием.</a:t>
              </a:r>
            </a:p>
            <a:p>
              <a:r>
                <a:rPr lang="ru-RU" sz="2400" dirty="0" smtClean="0"/>
                <a:t>Более подробно можно посмотреть в монографиях А.Г. </a:t>
              </a:r>
              <a:r>
                <a:rPr lang="ru-RU" sz="2400" dirty="0" err="1" smtClean="0"/>
                <a:t>Тяпина</a:t>
              </a:r>
              <a:endParaRPr lang="ru-RU" sz="2400" dirty="0"/>
            </a:p>
          </p:txBody>
        </p:sp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55487" y="6857998"/>
              <a:ext cx="2503962" cy="3846447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018277" y="6857998"/>
              <a:ext cx="2678109" cy="38464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6164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213" y="49835"/>
            <a:ext cx="786206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SCAD Office</a:t>
            </a:r>
            <a:r>
              <a:rPr lang="ru-RU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21</a:t>
            </a: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Направления развития</a:t>
            </a:r>
            <a:endParaRPr lang="uk-UA" altLang="ru-RU" sz="2800" b="1" dirty="0">
              <a:solidFill>
                <a:srgbClr val="2057A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67501"/>
            <a:ext cx="12192000" cy="190500"/>
          </a:xfrm>
          <a:prstGeom prst="rect">
            <a:avLst/>
          </a:prstGeom>
          <a:solidFill>
            <a:srgbClr val="C1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-20320" y="6574155"/>
            <a:ext cx="915670" cy="365125"/>
          </a:xfrm>
        </p:spPr>
        <p:txBody>
          <a:bodyPr/>
          <a:lstStyle/>
          <a:p>
            <a:fld id="{A85E2696-9A25-4BF3-905A-AF6D576C2189}" type="slidenum">
              <a:rPr lang="ru-RU" smtClean="0"/>
              <a:t>4</a:t>
            </a:fld>
            <a:r>
              <a:rPr lang="ru-RU" dirty="0" smtClean="0"/>
              <a:t>  </a:t>
            </a:r>
            <a:fld id="{FB805F14-5E4A-4D32-8FE4-1F9B2B9331E0}" type="datetime10">
              <a:rPr lang="ru-RU" smtClean="0"/>
              <a:t>09:30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20889" y="6411535"/>
            <a:ext cx="462898" cy="476944"/>
          </a:xfrm>
          <a:prstGeom prst="rect">
            <a:avLst/>
          </a:prstGeom>
        </p:spPr>
      </p:pic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5493703" y="6581696"/>
            <a:ext cx="19144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600" dirty="0" smtClean="0">
                <a:solidFill>
                  <a:srgbClr val="0000FF"/>
                </a:solidFill>
              </a:rPr>
              <a:t>www.scadsoft.com</a:t>
            </a:r>
            <a:endParaRPr lang="ru-RU" altLang="ru-RU" sz="1600" dirty="0">
              <a:solidFill>
                <a:srgbClr val="0000FF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583" y="123920"/>
            <a:ext cx="884611" cy="37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58368" y="729069"/>
            <a:ext cx="11875264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2400"/>
              </a:spcBef>
              <a:buFont typeface="Wingdings" panose="05000000000000000000" pitchFamily="2" charset="2"/>
              <a:buChar char="ü"/>
            </a:pPr>
            <a:r>
              <a:rPr lang="ru-RU" sz="3800" dirty="0"/>
              <a:t>Реализация новых норм и изменений в </a:t>
            </a:r>
            <a:r>
              <a:rPr lang="ru-RU" sz="3800" dirty="0" smtClean="0"/>
              <a:t>нормах</a:t>
            </a:r>
          </a:p>
          <a:p>
            <a:pPr marL="342900" indent="-342900">
              <a:spcBef>
                <a:spcPts val="2400"/>
              </a:spcBef>
              <a:buFont typeface="Wingdings" panose="05000000000000000000" pitchFamily="2" charset="2"/>
              <a:buChar char="ü"/>
            </a:pPr>
            <a:r>
              <a:rPr lang="ru-RU" sz="3800" dirty="0"/>
              <a:t>Ускорение </a:t>
            </a:r>
            <a:r>
              <a:rPr lang="ru-RU" sz="3800" dirty="0" smtClean="0"/>
              <a:t>работы</a:t>
            </a:r>
            <a:endParaRPr lang="en-US" sz="3800" dirty="0"/>
          </a:p>
          <a:p>
            <a:pPr marL="342900" indent="-342900">
              <a:spcBef>
                <a:spcPts val="2400"/>
              </a:spcBef>
              <a:buFont typeface="Wingdings" panose="05000000000000000000" pitchFamily="2" charset="2"/>
              <a:buChar char="ü"/>
            </a:pPr>
            <a:r>
              <a:rPr lang="ru-RU" sz="3800" dirty="0"/>
              <a:t>Новые возможности по расчетам </a:t>
            </a:r>
            <a:r>
              <a:rPr lang="ru-RU" sz="3800" dirty="0" smtClean="0"/>
              <a:t>конструкций</a:t>
            </a:r>
            <a:endParaRPr lang="en-US" sz="3800" dirty="0"/>
          </a:p>
          <a:p>
            <a:pPr marL="342900" indent="-342900">
              <a:spcBef>
                <a:spcPts val="2400"/>
              </a:spcBef>
              <a:buFont typeface="Wingdings" panose="05000000000000000000" pitchFamily="2" charset="2"/>
              <a:buChar char="ü"/>
            </a:pPr>
            <a:r>
              <a:rPr lang="ru-RU" sz="3800" dirty="0"/>
              <a:t>Развитие возможностей </a:t>
            </a:r>
            <a:r>
              <a:rPr lang="en-US" sz="3800" dirty="0"/>
              <a:t>SCAD++</a:t>
            </a:r>
            <a:r>
              <a:rPr lang="ru-RU" sz="3800" dirty="0"/>
              <a:t> по взаимодействию с проектирующими </a:t>
            </a:r>
            <a:r>
              <a:rPr lang="en-US" sz="3800" dirty="0"/>
              <a:t>BIM </a:t>
            </a:r>
            <a:r>
              <a:rPr lang="ru-RU" sz="3800" dirty="0" smtClean="0"/>
              <a:t>системами</a:t>
            </a:r>
            <a:endParaRPr lang="ru-RU" sz="3800" dirty="0"/>
          </a:p>
          <a:p>
            <a:pPr marL="342900" indent="-342900">
              <a:spcBef>
                <a:spcPts val="2400"/>
              </a:spcBef>
              <a:buFont typeface="Wingdings" panose="05000000000000000000" pitchFamily="2" charset="2"/>
              <a:buChar char="ü"/>
            </a:pPr>
            <a:r>
              <a:rPr lang="ru-RU" sz="3800" dirty="0"/>
              <a:t>Развитие возможностей </a:t>
            </a:r>
            <a:r>
              <a:rPr lang="ru-RU" sz="3800" dirty="0" smtClean="0"/>
              <a:t>пользовательских плагинов</a:t>
            </a:r>
            <a:endParaRPr lang="en-US" sz="3800" dirty="0"/>
          </a:p>
          <a:p>
            <a:pPr marL="342900" indent="-342900">
              <a:spcBef>
                <a:spcPts val="2400"/>
              </a:spcBef>
              <a:buFont typeface="Wingdings" panose="05000000000000000000" pitchFamily="2" charset="2"/>
              <a:buChar char="ü"/>
            </a:pPr>
            <a:r>
              <a:rPr lang="ru-RU" sz="3800" dirty="0" smtClean="0"/>
              <a:t>Новые функции и развитие интерфейса</a:t>
            </a:r>
            <a:endParaRPr lang="ru-RU" sz="3800" dirty="0"/>
          </a:p>
        </p:txBody>
      </p:sp>
    </p:spTree>
    <p:extLst>
      <p:ext uri="{BB962C8B-B14F-4D97-AF65-F5344CB8AC3E}">
        <p14:creationId xmlns:p14="http://schemas.microsoft.com/office/powerpoint/2010/main" val="425430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213" y="49835"/>
            <a:ext cx="111605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SCAD Office 21.1.9.</a:t>
            </a:r>
            <a:r>
              <a:rPr lang="en-US" altLang="ru-RU" sz="2800" b="1" dirty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</a:t>
            </a: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r>
              <a:rPr lang="ru-RU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Новые возможности по расчетам конструкций </a:t>
            </a: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uk-UA" altLang="ru-RU" sz="2800" b="1" dirty="0">
              <a:solidFill>
                <a:srgbClr val="2057A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67501"/>
            <a:ext cx="12192000" cy="190500"/>
          </a:xfrm>
          <a:prstGeom prst="rect">
            <a:avLst/>
          </a:prstGeom>
          <a:solidFill>
            <a:srgbClr val="C1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-20320" y="6574155"/>
            <a:ext cx="915670" cy="365125"/>
          </a:xfrm>
        </p:spPr>
        <p:txBody>
          <a:bodyPr/>
          <a:lstStyle/>
          <a:p>
            <a:fld id="{A85E2696-9A25-4BF3-905A-AF6D576C2189}" type="slidenum">
              <a:rPr lang="ru-RU" smtClean="0"/>
              <a:t>40</a:t>
            </a:fld>
            <a:r>
              <a:rPr lang="ru-RU" dirty="0" smtClean="0"/>
              <a:t>  </a:t>
            </a:r>
            <a:fld id="{FB805F14-5E4A-4D32-8FE4-1F9B2B9331E0}" type="datetime10">
              <a:rPr lang="ru-RU" smtClean="0"/>
              <a:t>09:30</a:t>
            </a:fld>
            <a:endParaRPr lang="ru-RU" dirty="0"/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5493703" y="6581696"/>
            <a:ext cx="19144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600" dirty="0" smtClean="0">
                <a:solidFill>
                  <a:srgbClr val="0000FF"/>
                </a:solidFill>
              </a:rPr>
              <a:t>www.scadsoft.com</a:t>
            </a:r>
            <a:endParaRPr lang="ru-RU" altLang="ru-RU" sz="1600" dirty="0">
              <a:solidFill>
                <a:srgbClr val="0000FF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583" y="123920"/>
            <a:ext cx="884611" cy="37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20889" y="6411535"/>
            <a:ext cx="462898" cy="47694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538" y="498969"/>
            <a:ext cx="120481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Корректировка форм для кратных частот с учетом направления нагрузки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29396" y="1135399"/>
            <a:ext cx="565607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700" dirty="0"/>
              <a:t>Если маркер «</a:t>
            </a:r>
            <a:r>
              <a:rPr lang="ru-RU" sz="2700" b="1" dirty="0"/>
              <a:t>Корректировка форм для кратных частот с учетом направления нагрузки</a:t>
            </a:r>
            <a:r>
              <a:rPr lang="ru-RU" sz="2700" dirty="0"/>
              <a:t>» взведен, то выполняется поворот суммарного вектора на такой угол, при котором будет максимизирован его вклад в общую динамическую реакцию конструкции (например для пульсации ветра направление итоговой формы колебаний принимается по направлению статической составляющей).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3625" y="918780"/>
            <a:ext cx="5799069" cy="5655375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6362436" y="5883215"/>
            <a:ext cx="4351572" cy="31408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b="0"/>
          </a:p>
        </p:txBody>
      </p:sp>
    </p:spTree>
    <p:extLst>
      <p:ext uri="{BB962C8B-B14F-4D97-AF65-F5344CB8AC3E}">
        <p14:creationId xmlns:p14="http://schemas.microsoft.com/office/powerpoint/2010/main" val="72419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213" y="49835"/>
            <a:ext cx="111605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SCAD Office 21.1.9.</a:t>
            </a:r>
            <a:r>
              <a:rPr lang="en-US" altLang="ru-RU" sz="2800" b="1" dirty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</a:t>
            </a: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r>
              <a:rPr lang="ru-RU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Новые возможности по расчетам конструкций </a:t>
            </a: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uk-UA" altLang="ru-RU" sz="2800" b="1" dirty="0">
              <a:solidFill>
                <a:srgbClr val="2057A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67501"/>
            <a:ext cx="12192000" cy="190500"/>
          </a:xfrm>
          <a:prstGeom prst="rect">
            <a:avLst/>
          </a:prstGeom>
          <a:solidFill>
            <a:srgbClr val="C1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-20320" y="6574155"/>
            <a:ext cx="915670" cy="365125"/>
          </a:xfrm>
        </p:spPr>
        <p:txBody>
          <a:bodyPr/>
          <a:lstStyle/>
          <a:p>
            <a:fld id="{A85E2696-9A25-4BF3-905A-AF6D576C2189}" type="slidenum">
              <a:rPr lang="ru-RU" smtClean="0"/>
              <a:t>41</a:t>
            </a:fld>
            <a:r>
              <a:rPr lang="ru-RU" dirty="0" smtClean="0"/>
              <a:t>  </a:t>
            </a:r>
            <a:fld id="{FB805F14-5E4A-4D32-8FE4-1F9B2B9331E0}" type="datetime10">
              <a:rPr lang="ru-RU" smtClean="0"/>
              <a:t>09:30</a:t>
            </a:fld>
            <a:endParaRPr lang="ru-RU" dirty="0"/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5493703" y="6581696"/>
            <a:ext cx="19144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600" dirty="0" smtClean="0">
                <a:solidFill>
                  <a:srgbClr val="0000FF"/>
                </a:solidFill>
              </a:rPr>
              <a:t>www.scadsoft.com</a:t>
            </a:r>
            <a:endParaRPr lang="ru-RU" altLang="ru-RU" sz="1600" dirty="0">
              <a:solidFill>
                <a:srgbClr val="0000FF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583" y="123920"/>
            <a:ext cx="884611" cy="37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20889" y="6411535"/>
            <a:ext cx="462898" cy="47694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/>
          <a:srcRect l="18181" r="1940"/>
          <a:stretch/>
        </p:blipFill>
        <p:spPr>
          <a:xfrm>
            <a:off x="5121325" y="1530902"/>
            <a:ext cx="1949350" cy="509181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8424" y="1238646"/>
            <a:ext cx="2854522" cy="539940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2399" y="1551825"/>
            <a:ext cx="3173469" cy="505238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39464" y="1223612"/>
            <a:ext cx="2030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Статический ветер</a:t>
            </a:r>
            <a:endParaRPr lang="ru-RU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4783810" y="948104"/>
            <a:ext cx="2175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1 форма колебаний</a:t>
            </a:r>
          </a:p>
          <a:p>
            <a:pPr algn="ctr"/>
            <a:r>
              <a:rPr lang="ru-RU" b="1" dirty="0"/>
              <a:t>ч</a:t>
            </a:r>
            <a:r>
              <a:rPr lang="ru-RU" b="1" dirty="0" smtClean="0"/>
              <a:t>астота 2,06 Гц</a:t>
            </a:r>
            <a:endParaRPr lang="ru-RU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8249728" y="907939"/>
            <a:ext cx="2175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2</a:t>
            </a:r>
            <a:r>
              <a:rPr lang="ru-RU" b="1" dirty="0" smtClean="0"/>
              <a:t> форма колебаний</a:t>
            </a:r>
          </a:p>
          <a:p>
            <a:pPr algn="ctr"/>
            <a:r>
              <a:rPr lang="ru-RU" b="1" dirty="0"/>
              <a:t>ч</a:t>
            </a:r>
            <a:r>
              <a:rPr lang="ru-RU" b="1" dirty="0" smtClean="0"/>
              <a:t>астота 2,061 Гц</a:t>
            </a:r>
            <a:endParaRPr lang="ru-RU" b="1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29538" y="498969"/>
            <a:ext cx="120481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Корректировка форм для кратных частот с учетом направления нагрузки</a:t>
            </a:r>
          </a:p>
        </p:txBody>
      </p:sp>
    </p:spTree>
    <p:extLst>
      <p:ext uri="{BB962C8B-B14F-4D97-AF65-F5344CB8AC3E}">
        <p14:creationId xmlns:p14="http://schemas.microsoft.com/office/powerpoint/2010/main" val="305163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213" y="49835"/>
            <a:ext cx="111605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SCAD Office 21.1.9.</a:t>
            </a:r>
            <a:r>
              <a:rPr lang="en-US" altLang="ru-RU" sz="2800" b="1" dirty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</a:t>
            </a: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r>
              <a:rPr lang="ru-RU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Новые возможности по расчетам конструкций </a:t>
            </a: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uk-UA" altLang="ru-RU" sz="2800" b="1" dirty="0">
              <a:solidFill>
                <a:srgbClr val="2057A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67501"/>
            <a:ext cx="12192000" cy="190500"/>
          </a:xfrm>
          <a:prstGeom prst="rect">
            <a:avLst/>
          </a:prstGeom>
          <a:solidFill>
            <a:srgbClr val="C1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-20320" y="6574155"/>
            <a:ext cx="915670" cy="365125"/>
          </a:xfrm>
        </p:spPr>
        <p:txBody>
          <a:bodyPr/>
          <a:lstStyle/>
          <a:p>
            <a:fld id="{A85E2696-9A25-4BF3-905A-AF6D576C2189}" type="slidenum">
              <a:rPr lang="ru-RU" smtClean="0"/>
              <a:t>42</a:t>
            </a:fld>
            <a:r>
              <a:rPr lang="ru-RU" dirty="0" smtClean="0"/>
              <a:t>  </a:t>
            </a:r>
            <a:fld id="{FB805F14-5E4A-4D32-8FE4-1F9B2B9331E0}" type="datetime10">
              <a:rPr lang="ru-RU" smtClean="0"/>
              <a:t>09:30</a:t>
            </a:fld>
            <a:endParaRPr lang="ru-RU" dirty="0"/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5493703" y="6581696"/>
            <a:ext cx="19144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600" dirty="0" smtClean="0">
                <a:solidFill>
                  <a:srgbClr val="0000FF"/>
                </a:solidFill>
              </a:rPr>
              <a:t>www.scadsoft.com</a:t>
            </a:r>
            <a:endParaRPr lang="ru-RU" altLang="ru-RU" sz="1600" dirty="0">
              <a:solidFill>
                <a:srgbClr val="0000FF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583" y="123920"/>
            <a:ext cx="884611" cy="37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20889" y="6411535"/>
            <a:ext cx="462898" cy="4769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732" y="1412868"/>
            <a:ext cx="2255217" cy="51923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5721" y="1413503"/>
            <a:ext cx="2335500" cy="5288154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29538" y="498969"/>
            <a:ext cx="120481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Корректировка форм для кратных частот с учетом направления нагрузки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4905" y="1369597"/>
            <a:ext cx="2577468" cy="53320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53678" y="1412868"/>
            <a:ext cx="2395840" cy="523713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03875" y="1092001"/>
            <a:ext cx="1568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Полный ветер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906222" y="1124267"/>
            <a:ext cx="1219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Пульсация</a:t>
            </a:r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9142678" y="1089129"/>
            <a:ext cx="2277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Полный ветер (+15%)</a:t>
            </a:r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6716187" y="1118257"/>
            <a:ext cx="1927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Пульсация (+40%)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931809" y="837523"/>
            <a:ext cx="4073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Усилия без учета корректировки форм</a:t>
            </a:r>
            <a:endParaRPr lang="ru-RU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6984677" y="834651"/>
            <a:ext cx="4005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Усилия с учетом корректировки форм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175604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213" y="49835"/>
            <a:ext cx="111605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SCAD Office 21.1.9.</a:t>
            </a:r>
            <a:r>
              <a:rPr lang="en-US" altLang="ru-RU" sz="2800" b="1" dirty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</a:t>
            </a: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r>
              <a:rPr lang="ru-RU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Новые возможности по расчетам конструкций </a:t>
            </a: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uk-UA" altLang="ru-RU" sz="2800" b="1" dirty="0">
              <a:solidFill>
                <a:srgbClr val="2057A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67501"/>
            <a:ext cx="12192000" cy="190500"/>
          </a:xfrm>
          <a:prstGeom prst="rect">
            <a:avLst/>
          </a:prstGeom>
          <a:solidFill>
            <a:srgbClr val="C1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-20320" y="6574155"/>
            <a:ext cx="915670" cy="365125"/>
          </a:xfrm>
        </p:spPr>
        <p:txBody>
          <a:bodyPr/>
          <a:lstStyle/>
          <a:p>
            <a:fld id="{A85E2696-9A25-4BF3-905A-AF6D576C2189}" type="slidenum">
              <a:rPr lang="ru-RU" smtClean="0"/>
              <a:t>43</a:t>
            </a:fld>
            <a:r>
              <a:rPr lang="ru-RU" dirty="0" smtClean="0"/>
              <a:t>  </a:t>
            </a:r>
            <a:fld id="{FB805F14-5E4A-4D32-8FE4-1F9B2B9331E0}" type="datetime10">
              <a:rPr lang="ru-RU" smtClean="0"/>
              <a:t>09:30</a:t>
            </a:fld>
            <a:endParaRPr lang="ru-RU" dirty="0"/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5493703" y="6581696"/>
            <a:ext cx="19144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600" dirty="0" smtClean="0">
                <a:solidFill>
                  <a:srgbClr val="0000FF"/>
                </a:solidFill>
              </a:rPr>
              <a:t>www.scadsoft.com</a:t>
            </a:r>
            <a:endParaRPr lang="ru-RU" altLang="ru-RU" sz="1600" dirty="0">
              <a:solidFill>
                <a:srgbClr val="0000FF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583" y="123920"/>
            <a:ext cx="884611" cy="37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20889" y="6411535"/>
            <a:ext cx="462898" cy="476944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29538" y="498969"/>
            <a:ext cx="120481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Учет коэффициента граничной относительной высоты сжатой зоны для железобетонных пластинчатых элементов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408" y="948104"/>
            <a:ext cx="5324295" cy="5582442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280813" y="4788270"/>
            <a:ext cx="2048319" cy="20703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b="0"/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5605108" y="874295"/>
            <a:ext cx="6385609" cy="5693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600" b="1" i="0" u="none" strike="noStrike" cap="none" normalizeH="0" baseline="0" dirty="0" smtClean="0">
                <a:ln>
                  <a:noFill/>
                </a:ln>
                <a:solidFill>
                  <a:srgbClr val="2D2D2D"/>
                </a:solidFill>
                <a:effectLst/>
                <a:cs typeface="Arial" panose="020B0604020202020204" pitchFamily="34" charset="0"/>
              </a:rPr>
              <a:t>СП 14.13330.2014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600" b="0" i="0" u="none" strike="noStrike" cap="none" normalizeH="0" baseline="0" dirty="0" smtClean="0">
                <a:ln>
                  <a:noFill/>
                </a:ln>
                <a:solidFill>
                  <a:srgbClr val="2D2D2D"/>
                </a:solidFill>
                <a:effectLst/>
                <a:cs typeface="Arial" panose="020B0604020202020204" pitchFamily="34" charset="0"/>
              </a:rPr>
              <a:t>6.7.2 При расчете на прочность нормальных сечений изгибаемых и внецентренно сжатых элементов значения граничной относительной высоты сжатой зоны бетона </a:t>
            </a:r>
            <a:r>
              <a:rPr kumimoji="0" lang="ru-RU" altLang="ru-RU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 </a:t>
            </a:r>
            <a:r>
              <a:rPr kumimoji="0" lang="ru-RU" altLang="ru-RU" sz="2600" b="0" i="0" u="none" strike="noStrike" cap="none" normalizeH="0" baseline="0" dirty="0" smtClean="0">
                <a:ln>
                  <a:noFill/>
                </a:ln>
                <a:solidFill>
                  <a:srgbClr val="2D2D2D"/>
                </a:solidFill>
                <a:effectLst/>
                <a:cs typeface="Arial" panose="020B0604020202020204" pitchFamily="34" charset="0"/>
              </a:rPr>
              <a:t> следует принимать по действующим нормативным документам на бетонные и железобетонные конструкции с коэффициентом, равным при расчетной сейсмичности: 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ru-RU" altLang="ru-RU" sz="2600" b="0" i="0" u="none" strike="noStrike" cap="none" normalizeH="0" baseline="0" dirty="0" smtClean="0">
                <a:ln>
                  <a:noFill/>
                </a:ln>
                <a:solidFill>
                  <a:srgbClr val="2D2D2D"/>
                </a:solidFill>
                <a:effectLst/>
                <a:cs typeface="Arial" panose="020B0604020202020204" pitchFamily="34" charset="0"/>
              </a:rPr>
              <a:t>7 баллов - 0,85; 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ru-RU" altLang="ru-RU" sz="2600" b="0" i="0" u="none" strike="noStrike" cap="none" normalizeH="0" baseline="0" dirty="0" smtClean="0">
                <a:ln>
                  <a:noFill/>
                </a:ln>
                <a:solidFill>
                  <a:srgbClr val="2D2D2D"/>
                </a:solidFill>
                <a:effectLst/>
                <a:cs typeface="Arial" panose="020B0604020202020204" pitchFamily="34" charset="0"/>
              </a:rPr>
              <a:t>8 баллов - 0,70; 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ru-RU" altLang="ru-RU" sz="2600" b="0" i="0" u="none" strike="noStrike" cap="none" normalizeH="0" baseline="0" dirty="0" smtClean="0">
                <a:ln>
                  <a:noFill/>
                </a:ln>
                <a:solidFill>
                  <a:srgbClr val="2D2D2D"/>
                </a:solidFill>
                <a:effectLst/>
                <a:cs typeface="Arial" panose="020B0604020202020204" pitchFamily="34" charset="0"/>
              </a:rPr>
              <a:t>9 баллов - 0,50.</a:t>
            </a:r>
            <a:r>
              <a:rPr kumimoji="0" lang="ru-RU" altLang="ru-RU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</p:txBody>
      </p:sp>
      <p:sp>
        <p:nvSpPr>
          <p:cNvPr id="16" name="AutoShape 2" descr="СП 14.13330.2014 Строительство в сейсмических районах СНиП II-7-81* (актуализированного СНиП II-7-81* "/>
          <p:cNvSpPr>
            <a:spLocks noChangeAspect="1" noChangeArrowheads="1"/>
          </p:cNvSpPr>
          <p:nvPr/>
        </p:nvSpPr>
        <p:spPr bwMode="auto">
          <a:xfrm>
            <a:off x="9993313" y="-174625"/>
            <a:ext cx="200025" cy="21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973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213" y="49835"/>
            <a:ext cx="111605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SCAD Office 21.1.9.</a:t>
            </a:r>
            <a:r>
              <a:rPr lang="en-US" altLang="ru-RU" sz="2800" b="1" dirty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</a:t>
            </a: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r>
              <a:rPr lang="ru-RU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Новые возможности по расчетам конструкций </a:t>
            </a: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uk-UA" altLang="ru-RU" sz="2800" b="1" dirty="0">
              <a:solidFill>
                <a:srgbClr val="2057A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67501"/>
            <a:ext cx="12192000" cy="190500"/>
          </a:xfrm>
          <a:prstGeom prst="rect">
            <a:avLst/>
          </a:prstGeom>
          <a:solidFill>
            <a:srgbClr val="C1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-20320" y="6574155"/>
            <a:ext cx="915670" cy="365125"/>
          </a:xfrm>
        </p:spPr>
        <p:txBody>
          <a:bodyPr/>
          <a:lstStyle/>
          <a:p>
            <a:fld id="{A85E2696-9A25-4BF3-905A-AF6D576C2189}" type="slidenum">
              <a:rPr lang="ru-RU" smtClean="0"/>
              <a:t>44</a:t>
            </a:fld>
            <a:r>
              <a:rPr lang="ru-RU" dirty="0" smtClean="0"/>
              <a:t>  </a:t>
            </a:r>
            <a:fld id="{FB805F14-5E4A-4D32-8FE4-1F9B2B9331E0}" type="datetime10">
              <a:rPr lang="ru-RU" smtClean="0"/>
              <a:t>09:30</a:t>
            </a:fld>
            <a:endParaRPr lang="ru-RU" dirty="0"/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5493703" y="6581696"/>
            <a:ext cx="19144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600" dirty="0" smtClean="0">
                <a:solidFill>
                  <a:srgbClr val="0000FF"/>
                </a:solidFill>
              </a:rPr>
              <a:t>www.scadsoft.com</a:t>
            </a:r>
            <a:endParaRPr lang="ru-RU" altLang="ru-RU" sz="1600" dirty="0">
              <a:solidFill>
                <a:srgbClr val="0000FF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583" y="123920"/>
            <a:ext cx="884611" cy="37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20889" y="6411535"/>
            <a:ext cx="462898" cy="476944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29538" y="498969"/>
            <a:ext cx="120481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Новый режим программы ВЕСТ – Пиковая ветровая нагрузка </a:t>
            </a:r>
            <a:r>
              <a:rPr lang="ru-RU" b="1" dirty="0"/>
              <a:t>(</a:t>
            </a:r>
            <a:r>
              <a:rPr lang="ru-RU" b="1" dirty="0" smtClean="0"/>
              <a:t>п. 11.2 СП 20.13330)</a:t>
            </a:r>
          </a:p>
        </p:txBody>
      </p:sp>
      <p:sp>
        <p:nvSpPr>
          <p:cNvPr id="16" name="AutoShape 2" descr="СП 14.13330.2014 Строительство в сейсмических районах СНиП II-7-81* (актуализированного СНиП II-7-81* "/>
          <p:cNvSpPr>
            <a:spLocks noChangeAspect="1" noChangeArrowheads="1"/>
          </p:cNvSpPr>
          <p:nvPr/>
        </p:nvSpPr>
        <p:spPr bwMode="auto">
          <a:xfrm>
            <a:off x="9993313" y="-174625"/>
            <a:ext cx="200025" cy="21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06" y="872730"/>
            <a:ext cx="4745419" cy="37041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1092" y="1778862"/>
            <a:ext cx="4708863" cy="36957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05524" y="2657749"/>
            <a:ext cx="4723304" cy="37071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2454" y="4635163"/>
            <a:ext cx="42648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/>
              <a:t>Согласно п. 11 б) СП 20.13330 необходимо учитывать пиковые значения ветровой нагрузки, действующие на конструктивные элементы ограждения и элементы их крепления.</a:t>
            </a:r>
            <a:endParaRPr lang="ru-RU" sz="20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3192780" y="2442210"/>
            <a:ext cx="1478280" cy="3505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b="0"/>
          </a:p>
        </p:txBody>
      </p:sp>
    </p:spTree>
    <p:extLst>
      <p:ext uri="{BB962C8B-B14F-4D97-AF65-F5344CB8AC3E}">
        <p14:creationId xmlns:p14="http://schemas.microsoft.com/office/powerpoint/2010/main" val="2694378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213" y="49835"/>
            <a:ext cx="111605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SCAD Office 21.1.9.</a:t>
            </a:r>
            <a:r>
              <a:rPr lang="en-US" altLang="ru-RU" sz="2800" b="1" dirty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</a:t>
            </a: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r>
              <a:rPr lang="ru-RU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Новые возможности по расчетам конструкций </a:t>
            </a: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uk-UA" altLang="ru-RU" sz="2800" b="1" dirty="0">
              <a:solidFill>
                <a:srgbClr val="2057A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67501"/>
            <a:ext cx="12192000" cy="190500"/>
          </a:xfrm>
          <a:prstGeom prst="rect">
            <a:avLst/>
          </a:prstGeom>
          <a:solidFill>
            <a:srgbClr val="C1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-20320" y="6574155"/>
            <a:ext cx="915670" cy="365125"/>
          </a:xfrm>
        </p:spPr>
        <p:txBody>
          <a:bodyPr/>
          <a:lstStyle/>
          <a:p>
            <a:fld id="{A85E2696-9A25-4BF3-905A-AF6D576C2189}" type="slidenum">
              <a:rPr lang="ru-RU" smtClean="0"/>
              <a:t>45</a:t>
            </a:fld>
            <a:r>
              <a:rPr lang="ru-RU" dirty="0" smtClean="0"/>
              <a:t>  </a:t>
            </a:r>
            <a:fld id="{FB805F14-5E4A-4D32-8FE4-1F9B2B9331E0}" type="datetime10">
              <a:rPr lang="ru-RU" smtClean="0"/>
              <a:t>09:30</a:t>
            </a:fld>
            <a:endParaRPr lang="ru-RU" dirty="0"/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5493703" y="6581696"/>
            <a:ext cx="19144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600" dirty="0" smtClean="0">
                <a:solidFill>
                  <a:srgbClr val="0000FF"/>
                </a:solidFill>
              </a:rPr>
              <a:t>www.scadsoft.com</a:t>
            </a:r>
            <a:endParaRPr lang="ru-RU" altLang="ru-RU" sz="1600" dirty="0">
              <a:solidFill>
                <a:srgbClr val="0000FF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583" y="123920"/>
            <a:ext cx="884611" cy="37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20889" y="6411535"/>
            <a:ext cx="462898" cy="476944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29538" y="498969"/>
            <a:ext cx="120481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В режим </a:t>
            </a:r>
            <a:r>
              <a:rPr lang="ru-RU" b="1" i="1" dirty="0" smtClean="0"/>
              <a:t>Ветер</a:t>
            </a:r>
            <a:r>
              <a:rPr lang="ru-RU" b="1" dirty="0" smtClean="0"/>
              <a:t> программы ВЕСТ – добавлен расчет ветровой нагрузки на оттяжки мачт согласно п. Д.1.12 (рис. Д.18 ) СП 20.13330.2011 и В1.1.12 (рис. В.18) СП 20.13330.2016.</a:t>
            </a:r>
          </a:p>
        </p:txBody>
      </p:sp>
      <p:sp>
        <p:nvSpPr>
          <p:cNvPr id="16" name="AutoShape 2" descr="СП 14.13330.2014 Строительство в сейсмических районах СНиП II-7-81* (актуализированного СНиП II-7-81* "/>
          <p:cNvSpPr>
            <a:spLocks noChangeAspect="1" noChangeArrowheads="1"/>
          </p:cNvSpPr>
          <p:nvPr/>
        </p:nvSpPr>
        <p:spPr bwMode="auto">
          <a:xfrm>
            <a:off x="9993313" y="-174625"/>
            <a:ext cx="200025" cy="21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080" y="1333884"/>
            <a:ext cx="5650882" cy="44187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1291865"/>
            <a:ext cx="5722768" cy="447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46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213" y="49835"/>
            <a:ext cx="1116053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sz="22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Развитие возможностей </a:t>
            </a:r>
            <a:r>
              <a:rPr lang="en-US" altLang="ru-RU" sz="22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SCAD++ </a:t>
            </a:r>
            <a:r>
              <a:rPr lang="ru-RU" altLang="ru-RU" sz="22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 взаимодействию с проектирующим </a:t>
            </a:r>
            <a:r>
              <a:rPr lang="en-US" altLang="ru-RU" sz="22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BIM </a:t>
            </a:r>
            <a:r>
              <a:rPr lang="ru-RU" altLang="ru-RU" sz="22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системами</a:t>
            </a:r>
            <a:endParaRPr lang="uk-UA" altLang="ru-RU" sz="2200" b="1" dirty="0">
              <a:solidFill>
                <a:srgbClr val="2057A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67501"/>
            <a:ext cx="12192000" cy="190500"/>
          </a:xfrm>
          <a:prstGeom prst="rect">
            <a:avLst/>
          </a:prstGeom>
          <a:solidFill>
            <a:srgbClr val="C1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-20320" y="6574155"/>
            <a:ext cx="915670" cy="365125"/>
          </a:xfrm>
        </p:spPr>
        <p:txBody>
          <a:bodyPr/>
          <a:lstStyle/>
          <a:p>
            <a:fld id="{A85E2696-9A25-4BF3-905A-AF6D576C2189}" type="slidenum">
              <a:rPr lang="ru-RU" smtClean="0"/>
              <a:t>46</a:t>
            </a:fld>
            <a:r>
              <a:rPr lang="ru-RU" dirty="0" smtClean="0"/>
              <a:t>  </a:t>
            </a:r>
            <a:fld id="{FB805F14-5E4A-4D32-8FE4-1F9B2B9331E0}" type="datetime10">
              <a:rPr lang="ru-RU" smtClean="0"/>
              <a:t>09:30</a:t>
            </a:fld>
            <a:endParaRPr lang="ru-RU" dirty="0"/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5493703" y="6581696"/>
            <a:ext cx="19144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600" dirty="0" smtClean="0">
                <a:solidFill>
                  <a:srgbClr val="0000FF"/>
                </a:solidFill>
              </a:rPr>
              <a:t>www.scadsoft.com</a:t>
            </a:r>
            <a:endParaRPr lang="ru-RU" altLang="ru-RU" sz="1600" dirty="0">
              <a:solidFill>
                <a:srgbClr val="0000FF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583" y="123920"/>
            <a:ext cx="884611" cy="37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20889" y="6411535"/>
            <a:ext cx="462898" cy="476944"/>
          </a:xfrm>
          <a:prstGeom prst="rect">
            <a:avLst/>
          </a:prstGeom>
        </p:spPr>
      </p:pic>
      <p:sp>
        <p:nvSpPr>
          <p:cNvPr id="16" name="AutoShape 2" descr="СП 14.13330.2014 Строительство в сейсмических районах СНиП II-7-81* (актуализированного СНиП II-7-81* "/>
          <p:cNvSpPr>
            <a:spLocks noChangeAspect="1" noChangeArrowheads="1"/>
          </p:cNvSpPr>
          <p:nvPr/>
        </p:nvSpPr>
        <p:spPr bwMode="auto">
          <a:xfrm>
            <a:off x="9993313" y="-174625"/>
            <a:ext cx="200025" cy="21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27111" y="667016"/>
            <a:ext cx="11936083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3600" b="1" dirty="0" smtClean="0"/>
              <a:t>SCAD Office 21.1.9.5</a:t>
            </a:r>
            <a:r>
              <a:rPr lang="en-US" sz="3600" b="1" dirty="0"/>
              <a:t>:</a:t>
            </a:r>
            <a:endParaRPr lang="ru-RU" sz="3600" b="1" dirty="0" smtClean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3600" dirty="0" smtClean="0"/>
              <a:t>Добавлен </a:t>
            </a:r>
            <a:r>
              <a:rPr lang="ru-RU" sz="3600" dirty="0"/>
              <a:t>экспорт составных сечений в</a:t>
            </a:r>
            <a:r>
              <a:rPr lang="en-US" sz="3600" dirty="0"/>
              <a:t> </a:t>
            </a:r>
            <a:r>
              <a:rPr lang="ru-RU" sz="3600" dirty="0"/>
              <a:t>формат </a:t>
            </a:r>
            <a:r>
              <a:rPr lang="en-US" sz="3600" dirty="0" smtClean="0"/>
              <a:t>SDNF</a:t>
            </a:r>
            <a:r>
              <a:rPr lang="en-US" sz="3600" dirty="0"/>
              <a:t>;</a:t>
            </a:r>
            <a:endParaRPr lang="ru-RU" sz="3600" dirty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3600" dirty="0"/>
              <a:t>Разработан </a:t>
            </a:r>
            <a:r>
              <a:rPr lang="ru-RU" sz="3600" dirty="0" err="1"/>
              <a:t>plugin</a:t>
            </a:r>
            <a:r>
              <a:rPr lang="ru-RU" sz="3600" dirty="0"/>
              <a:t> для обмена данными с Tekla </a:t>
            </a:r>
            <a:r>
              <a:rPr lang="ru-RU" sz="3600" dirty="0" smtClean="0"/>
              <a:t>2019</a:t>
            </a:r>
            <a:r>
              <a:rPr lang="en-US" sz="3600" dirty="0" smtClean="0"/>
              <a:t>;</a:t>
            </a:r>
            <a:endParaRPr lang="ru-RU" sz="3600" dirty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3600" dirty="0"/>
              <a:t>Файл соответствий базы данных профилей SCAD и Tekla расширен и адаптирован к последней версии </a:t>
            </a:r>
            <a:r>
              <a:rPr lang="ru-RU" sz="3600" dirty="0" smtClean="0"/>
              <a:t>Tekla</a:t>
            </a:r>
            <a:r>
              <a:rPr lang="en-US" sz="3600" dirty="0" smtClean="0"/>
              <a:t>;</a:t>
            </a:r>
            <a:endParaRPr lang="ru-RU" sz="3600" dirty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3600" dirty="0"/>
              <a:t>Добавлен </a:t>
            </a:r>
            <a:r>
              <a:rPr lang="en-US" sz="3600" dirty="0"/>
              <a:t>Add-in </a:t>
            </a:r>
            <a:r>
              <a:rPr lang="ru-RU" sz="3600" dirty="0"/>
              <a:t>для обмена данными с </a:t>
            </a:r>
            <a:r>
              <a:rPr lang="en-US" sz="3600" dirty="0"/>
              <a:t>Revit 2020</a:t>
            </a:r>
            <a:r>
              <a:rPr lang="ru-RU" sz="3600" dirty="0" smtClean="0"/>
              <a:t>.</a:t>
            </a:r>
            <a:endParaRPr lang="en-US" sz="3600" dirty="0" smtClean="0"/>
          </a:p>
          <a:p>
            <a:pPr>
              <a:spcBef>
                <a:spcPts val="600"/>
              </a:spcBef>
            </a:pPr>
            <a:r>
              <a:rPr lang="en-US" sz="3600" b="1" dirty="0"/>
              <a:t>SCAD Office </a:t>
            </a:r>
            <a:r>
              <a:rPr lang="en-US" sz="3600" b="1" dirty="0" smtClean="0"/>
              <a:t>21.1.9.7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3600" dirty="0" smtClean="0"/>
              <a:t>Добавлен импорт/экспорт данных </a:t>
            </a:r>
            <a:r>
              <a:rPr lang="en-US" sz="3600" dirty="0"/>
              <a:t>ARCHICAD 24 </a:t>
            </a:r>
            <a:r>
              <a:rPr lang="ru-RU" sz="3600" dirty="0"/>
              <a:t>формата </a:t>
            </a:r>
            <a:r>
              <a:rPr lang="en-US" sz="3600" dirty="0" smtClean="0"/>
              <a:t>SAF</a:t>
            </a:r>
            <a:r>
              <a:rPr lang="ru-RU" sz="3600" dirty="0" smtClean="0"/>
              <a:t> (аналитическая модель </a:t>
            </a:r>
            <a:r>
              <a:rPr lang="en-US" sz="3600" dirty="0" smtClean="0"/>
              <a:t>ARCHICAD</a:t>
            </a:r>
            <a:r>
              <a:rPr lang="ru-RU" sz="3600" dirty="0" smtClean="0"/>
              <a:t>).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93651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213" y="49835"/>
            <a:ext cx="1116053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sz="36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Развитие возможностей пользовательских плагинов</a:t>
            </a:r>
            <a:endParaRPr lang="uk-UA" altLang="ru-RU" sz="3600" b="1" dirty="0">
              <a:solidFill>
                <a:srgbClr val="2057A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67501"/>
            <a:ext cx="12192000" cy="190500"/>
          </a:xfrm>
          <a:prstGeom prst="rect">
            <a:avLst/>
          </a:prstGeom>
          <a:solidFill>
            <a:srgbClr val="C1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-20320" y="6574155"/>
            <a:ext cx="915670" cy="365125"/>
          </a:xfrm>
        </p:spPr>
        <p:txBody>
          <a:bodyPr/>
          <a:lstStyle/>
          <a:p>
            <a:fld id="{A85E2696-9A25-4BF3-905A-AF6D576C2189}" type="slidenum">
              <a:rPr lang="ru-RU" smtClean="0"/>
              <a:t>47</a:t>
            </a:fld>
            <a:r>
              <a:rPr lang="ru-RU" dirty="0" smtClean="0"/>
              <a:t>  </a:t>
            </a:r>
            <a:fld id="{FB805F14-5E4A-4D32-8FE4-1F9B2B9331E0}" type="datetime10">
              <a:rPr lang="ru-RU" smtClean="0"/>
              <a:t>09:30</a:t>
            </a:fld>
            <a:endParaRPr lang="ru-RU" dirty="0"/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5493703" y="6581696"/>
            <a:ext cx="19144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600" dirty="0" smtClean="0">
                <a:solidFill>
                  <a:srgbClr val="0000FF"/>
                </a:solidFill>
              </a:rPr>
              <a:t>www.scadsoft.com</a:t>
            </a:r>
            <a:endParaRPr lang="ru-RU" altLang="ru-RU" sz="1600" dirty="0">
              <a:solidFill>
                <a:srgbClr val="0000FF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583" y="123920"/>
            <a:ext cx="884611" cy="37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20889" y="6411535"/>
            <a:ext cx="462898" cy="476944"/>
          </a:xfrm>
          <a:prstGeom prst="rect">
            <a:avLst/>
          </a:prstGeom>
        </p:spPr>
      </p:pic>
      <p:sp>
        <p:nvSpPr>
          <p:cNvPr id="16" name="AutoShape 2" descr="СП 14.13330.2014 Строительство в сейсмических районах СНиП II-7-81* (актуализированного СНиП II-7-81* "/>
          <p:cNvSpPr>
            <a:spLocks noChangeAspect="1" noChangeArrowheads="1"/>
          </p:cNvSpPr>
          <p:nvPr/>
        </p:nvSpPr>
        <p:spPr bwMode="auto">
          <a:xfrm>
            <a:off x="9993313" y="-174625"/>
            <a:ext cx="200025" cy="21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27111" y="667016"/>
            <a:ext cx="11936083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3100" b="1" dirty="0" smtClean="0"/>
              <a:t>SCAD Office 21.1.9.5</a:t>
            </a:r>
            <a:r>
              <a:rPr lang="en-US" sz="3100" b="1" dirty="0"/>
              <a:t>:</a:t>
            </a:r>
            <a:endParaRPr lang="ru-RU" sz="3100" b="1" dirty="0" smtClean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3100" dirty="0"/>
              <a:t>с помощью плагинов стало возможным </a:t>
            </a:r>
            <a:r>
              <a:rPr lang="ru-RU" sz="3100" dirty="0" smtClean="0"/>
              <a:t>создание групп стальных и железобетонных элементов</a:t>
            </a:r>
            <a:r>
              <a:rPr lang="en-US" sz="3100" dirty="0" smtClean="0"/>
              <a:t>;</a:t>
            </a:r>
            <a:endParaRPr lang="ru-RU" sz="3100" dirty="0" smtClean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3100" dirty="0"/>
              <a:t>плагины получили возможность </a:t>
            </a:r>
            <a:r>
              <a:rPr lang="ru-RU" sz="3100" dirty="0" smtClean="0"/>
              <a:t>производить упаковку жесткостей</a:t>
            </a:r>
            <a:r>
              <a:rPr lang="en-US" sz="3100" dirty="0" smtClean="0"/>
              <a:t>;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3100" dirty="0" smtClean="0"/>
              <a:t>плагины получили доступ </a:t>
            </a:r>
            <a:r>
              <a:rPr lang="ru-RU" sz="3100" dirty="0"/>
              <a:t>к факторам, вычисленным при экспертизе стальных и железобетонных </a:t>
            </a:r>
            <a:r>
              <a:rPr lang="ru-RU" sz="3100" dirty="0" smtClean="0"/>
              <a:t>элементов, также стали </a:t>
            </a:r>
            <a:r>
              <a:rPr lang="ru-RU" sz="3100" dirty="0"/>
              <a:t>доступны данные о результатах подбора </a:t>
            </a:r>
            <a:r>
              <a:rPr lang="ru-RU" sz="3100" dirty="0" smtClean="0"/>
              <a:t>арматуры.</a:t>
            </a:r>
          </a:p>
          <a:p>
            <a:pPr>
              <a:spcBef>
                <a:spcPts val="600"/>
              </a:spcBef>
            </a:pPr>
            <a:r>
              <a:rPr lang="en-US" sz="3100" b="1" dirty="0"/>
              <a:t>SCAD Office </a:t>
            </a:r>
            <a:r>
              <a:rPr lang="en-US" sz="3100" b="1" dirty="0" smtClean="0"/>
              <a:t>21.1.9.</a:t>
            </a:r>
            <a:r>
              <a:rPr lang="ru-RU" sz="3100" b="1" dirty="0" smtClean="0"/>
              <a:t>7</a:t>
            </a:r>
            <a:r>
              <a:rPr lang="en-US" sz="3100" b="1" dirty="0" smtClean="0"/>
              <a:t>:</a:t>
            </a:r>
            <a:endParaRPr lang="ru-RU" sz="3100" b="1" dirty="0"/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3100" dirty="0" smtClean="0"/>
              <a:t>в документации к объекту </a:t>
            </a:r>
            <a:r>
              <a:rPr lang="en-US" sz="3100" dirty="0" smtClean="0"/>
              <a:t>View </a:t>
            </a:r>
            <a:r>
              <a:rPr lang="ru-RU" sz="3100" dirty="0" smtClean="0"/>
              <a:t>добавилось описание о</a:t>
            </a:r>
            <a:r>
              <a:rPr lang="ru-RU" sz="3100" dirty="0"/>
              <a:t>б</a:t>
            </a:r>
            <a:r>
              <a:rPr lang="ru-RU" sz="3100" dirty="0" smtClean="0"/>
              <a:t> объектах, выбранных пользователем, информацию о которых возвращает  метод </a:t>
            </a:r>
            <a:r>
              <a:rPr lang="en-US" sz="3100" dirty="0" err="1"/>
              <a:t>GetSelection</a:t>
            </a:r>
            <a:r>
              <a:rPr lang="en-US" sz="3100" dirty="0"/>
              <a:t> (</a:t>
            </a:r>
            <a:r>
              <a:rPr lang="en-US" sz="3100" dirty="0" smtClean="0"/>
              <a:t>selection</a:t>
            </a:r>
            <a:r>
              <a:rPr lang="ru-RU" sz="3100" dirty="0" smtClean="0"/>
              <a:t>) на момент вызова функции</a:t>
            </a:r>
            <a:r>
              <a:rPr lang="ru-RU" sz="3100" dirty="0"/>
              <a:t>.</a:t>
            </a:r>
            <a:endParaRPr lang="en-US" sz="3100" dirty="0" smtClean="0"/>
          </a:p>
        </p:txBody>
      </p:sp>
    </p:spTree>
    <p:extLst>
      <p:ext uri="{BB962C8B-B14F-4D97-AF65-F5344CB8AC3E}">
        <p14:creationId xmlns:p14="http://schemas.microsoft.com/office/powerpoint/2010/main" val="135496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213" y="49835"/>
            <a:ext cx="1116053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sz="36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Развитие возможностей пользовательских плагинов</a:t>
            </a:r>
            <a:endParaRPr lang="uk-UA" altLang="ru-RU" sz="3600" b="1" dirty="0">
              <a:solidFill>
                <a:srgbClr val="2057A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67501"/>
            <a:ext cx="12192000" cy="190500"/>
          </a:xfrm>
          <a:prstGeom prst="rect">
            <a:avLst/>
          </a:prstGeom>
          <a:solidFill>
            <a:srgbClr val="C1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-20320" y="6574155"/>
            <a:ext cx="915670" cy="365125"/>
          </a:xfrm>
        </p:spPr>
        <p:txBody>
          <a:bodyPr/>
          <a:lstStyle/>
          <a:p>
            <a:fld id="{A85E2696-9A25-4BF3-905A-AF6D576C2189}" type="slidenum">
              <a:rPr lang="ru-RU" smtClean="0"/>
              <a:t>48</a:t>
            </a:fld>
            <a:r>
              <a:rPr lang="ru-RU" dirty="0" smtClean="0"/>
              <a:t>  </a:t>
            </a:r>
            <a:fld id="{FB805F14-5E4A-4D32-8FE4-1F9B2B9331E0}" type="datetime10">
              <a:rPr lang="ru-RU" smtClean="0"/>
              <a:t>09:30</a:t>
            </a:fld>
            <a:endParaRPr lang="ru-RU" dirty="0"/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5493703" y="6581696"/>
            <a:ext cx="19144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600" dirty="0" smtClean="0">
                <a:solidFill>
                  <a:srgbClr val="0000FF"/>
                </a:solidFill>
              </a:rPr>
              <a:t>www.scadsoft.com</a:t>
            </a:r>
            <a:endParaRPr lang="ru-RU" altLang="ru-RU" sz="1600" dirty="0">
              <a:solidFill>
                <a:srgbClr val="0000FF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583" y="123920"/>
            <a:ext cx="884611" cy="37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20889" y="6411535"/>
            <a:ext cx="462898" cy="476944"/>
          </a:xfrm>
          <a:prstGeom prst="rect">
            <a:avLst/>
          </a:prstGeom>
        </p:spPr>
      </p:pic>
      <p:sp>
        <p:nvSpPr>
          <p:cNvPr id="16" name="AutoShape 2" descr="СП 14.13330.2014 Строительство в сейсмических районах СНиП II-7-81* (актуализированного СНиП II-7-81* "/>
          <p:cNvSpPr>
            <a:spLocks noChangeAspect="1" noChangeArrowheads="1"/>
          </p:cNvSpPr>
          <p:nvPr/>
        </p:nvSpPr>
        <p:spPr bwMode="auto">
          <a:xfrm>
            <a:off x="9993313" y="-174625"/>
            <a:ext cx="200025" cy="21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27111" y="667016"/>
            <a:ext cx="11936083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3100" b="1" dirty="0" smtClean="0"/>
              <a:t>SCAD Office 21.1.9.</a:t>
            </a:r>
            <a:r>
              <a:rPr lang="ru-RU" sz="3100" b="1" dirty="0" smtClean="0"/>
              <a:t>7 (доработка документации по плагинам)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126" y="1275210"/>
            <a:ext cx="11331922" cy="513632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28125" y="1759353"/>
            <a:ext cx="10789399" cy="714132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743660" y="3964214"/>
            <a:ext cx="10977230" cy="2069704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8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6667501"/>
            <a:ext cx="12192000" cy="190500"/>
          </a:xfrm>
          <a:prstGeom prst="rect">
            <a:avLst/>
          </a:prstGeom>
          <a:solidFill>
            <a:srgbClr val="C1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-20320" y="6574155"/>
            <a:ext cx="915670" cy="365125"/>
          </a:xfrm>
        </p:spPr>
        <p:txBody>
          <a:bodyPr/>
          <a:lstStyle/>
          <a:p>
            <a:fld id="{A85E2696-9A25-4BF3-905A-AF6D576C2189}" type="slidenum">
              <a:rPr lang="ru-RU" smtClean="0"/>
              <a:t>49</a:t>
            </a:fld>
            <a:r>
              <a:rPr lang="ru-RU" dirty="0" smtClean="0"/>
              <a:t>  </a:t>
            </a:r>
            <a:fld id="{FB805F14-5E4A-4D32-8FE4-1F9B2B9331E0}" type="datetime10">
              <a:rPr lang="ru-RU" smtClean="0"/>
              <a:t>09:30</a:t>
            </a:fld>
            <a:endParaRPr lang="ru-RU" dirty="0"/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5493703" y="6581696"/>
            <a:ext cx="19144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600" dirty="0" smtClean="0">
                <a:solidFill>
                  <a:srgbClr val="0000FF"/>
                </a:solidFill>
              </a:rPr>
              <a:t>www.scadsoft.com</a:t>
            </a:r>
            <a:endParaRPr lang="ru-RU" altLang="ru-RU" sz="1600" dirty="0">
              <a:solidFill>
                <a:srgbClr val="0000FF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20889" y="6411535"/>
            <a:ext cx="462898" cy="476944"/>
          </a:xfrm>
          <a:prstGeom prst="rect">
            <a:avLst/>
          </a:prstGeom>
        </p:spPr>
      </p:pic>
      <p:sp>
        <p:nvSpPr>
          <p:cNvPr id="16" name="AutoShape 2" descr="СП 14.13330.2014 Строительство в сейсмических районах СНиП II-7-81* (актуализированного СНиП II-7-81* "/>
          <p:cNvSpPr>
            <a:spLocks noChangeAspect="1" noChangeArrowheads="1"/>
          </p:cNvSpPr>
          <p:nvPr/>
        </p:nvSpPr>
        <p:spPr bwMode="auto">
          <a:xfrm>
            <a:off x="9993313" y="-174625"/>
            <a:ext cx="200025" cy="21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78" y="82848"/>
            <a:ext cx="9327587" cy="649884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510984" y="137796"/>
            <a:ext cx="25421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Более подробно по пользовательским плагинам в записи вебинара от 26.03.2020</a:t>
            </a:r>
            <a:br>
              <a:rPr lang="ru-RU" b="1" dirty="0" smtClean="0"/>
            </a:br>
            <a:r>
              <a:rPr lang="ru-RU" b="1" dirty="0" smtClean="0"/>
              <a:t>на </a:t>
            </a:r>
            <a:r>
              <a:rPr lang="en-US" u="sng" dirty="0" smtClean="0">
                <a:hlinkClick r:id="rId5"/>
              </a:rPr>
              <a:t>YouTube </a:t>
            </a:r>
            <a:r>
              <a:rPr lang="ru-RU" u="sng" dirty="0">
                <a:hlinkClick r:id="rId5"/>
              </a:rPr>
              <a:t>канале </a:t>
            </a:r>
            <a:r>
              <a:rPr lang="en-US" u="sng" dirty="0" smtClean="0">
                <a:hlinkClick r:id="rId5"/>
              </a:rPr>
              <a:t>CSD</a:t>
            </a:r>
            <a:r>
              <a:rPr lang="ru-RU" dirty="0" smtClean="0">
                <a:hlinkClick r:id="rId5"/>
              </a:rPr>
              <a:t> </a:t>
            </a:r>
            <a:endParaRPr lang="ru-RU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93338" y="1708470"/>
            <a:ext cx="1288525" cy="130719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649866" y="3094238"/>
            <a:ext cx="25421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и на странице «Пользовательские плагины» внутреннего сайта в личном кабинете на </a:t>
            </a:r>
            <a:r>
              <a:rPr lang="en-US" dirty="0">
                <a:hlinkClick r:id="rId7"/>
              </a:rPr>
              <a:t>https://scadhelp.ru/</a:t>
            </a:r>
            <a:endParaRPr lang="ru-RU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22225" y="4941910"/>
            <a:ext cx="1430749" cy="1364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31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213" y="49835"/>
            <a:ext cx="111605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SCAD Office 21.1.9.5. </a:t>
            </a:r>
            <a:r>
              <a:rPr lang="ru-RU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Новые нормы и изменения в нормах</a:t>
            </a:r>
            <a:endParaRPr lang="uk-UA" altLang="ru-RU" sz="2800" b="1" dirty="0">
              <a:solidFill>
                <a:srgbClr val="2057A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67501"/>
            <a:ext cx="12192000" cy="190500"/>
          </a:xfrm>
          <a:prstGeom prst="rect">
            <a:avLst/>
          </a:prstGeom>
          <a:solidFill>
            <a:srgbClr val="C1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-20320" y="6574155"/>
            <a:ext cx="915670" cy="365125"/>
          </a:xfrm>
        </p:spPr>
        <p:txBody>
          <a:bodyPr/>
          <a:lstStyle/>
          <a:p>
            <a:fld id="{A85E2696-9A25-4BF3-905A-AF6D576C2189}" type="slidenum">
              <a:rPr lang="ru-RU" smtClean="0"/>
              <a:t>5</a:t>
            </a:fld>
            <a:r>
              <a:rPr lang="ru-RU" dirty="0" smtClean="0"/>
              <a:t>  </a:t>
            </a:r>
            <a:fld id="{FB805F14-5E4A-4D32-8FE4-1F9B2B9331E0}" type="datetime10">
              <a:rPr lang="ru-RU" smtClean="0"/>
              <a:t>09:30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20889" y="6411535"/>
            <a:ext cx="462898" cy="476944"/>
          </a:xfrm>
          <a:prstGeom prst="rect">
            <a:avLst/>
          </a:prstGeom>
        </p:spPr>
      </p:pic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5493703" y="6581696"/>
            <a:ext cx="19144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600" dirty="0" smtClean="0">
                <a:solidFill>
                  <a:srgbClr val="0000FF"/>
                </a:solidFill>
              </a:rPr>
              <a:t>www.scadsoft.com</a:t>
            </a:r>
            <a:endParaRPr lang="ru-RU" altLang="ru-RU" sz="1600" dirty="0">
              <a:solidFill>
                <a:srgbClr val="0000FF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583" y="123920"/>
            <a:ext cx="884611" cy="37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61" y="658860"/>
            <a:ext cx="11865881" cy="545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19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213" y="49835"/>
            <a:ext cx="111605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SCAD Office 21.1.9.5.</a:t>
            </a:r>
            <a:r>
              <a:rPr lang="ru-RU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Новые функции и развитие интерфейса </a:t>
            </a: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uk-UA" altLang="ru-RU" sz="2800" b="1" dirty="0">
              <a:solidFill>
                <a:srgbClr val="2057A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67501"/>
            <a:ext cx="12192000" cy="190500"/>
          </a:xfrm>
          <a:prstGeom prst="rect">
            <a:avLst/>
          </a:prstGeom>
          <a:solidFill>
            <a:srgbClr val="C1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-20320" y="6574155"/>
            <a:ext cx="915670" cy="365125"/>
          </a:xfrm>
        </p:spPr>
        <p:txBody>
          <a:bodyPr/>
          <a:lstStyle/>
          <a:p>
            <a:fld id="{A85E2696-9A25-4BF3-905A-AF6D576C2189}" type="slidenum">
              <a:rPr lang="ru-RU" smtClean="0"/>
              <a:t>50</a:t>
            </a:fld>
            <a:r>
              <a:rPr lang="ru-RU" dirty="0" smtClean="0"/>
              <a:t>  </a:t>
            </a:r>
            <a:fld id="{FB805F14-5E4A-4D32-8FE4-1F9B2B9331E0}" type="datetime10">
              <a:rPr lang="ru-RU" smtClean="0"/>
              <a:t>09:30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20889" y="6411535"/>
            <a:ext cx="462898" cy="476944"/>
          </a:xfrm>
          <a:prstGeom prst="rect">
            <a:avLst/>
          </a:prstGeom>
        </p:spPr>
      </p:pic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5493703" y="6581696"/>
            <a:ext cx="19144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600" dirty="0" smtClean="0">
                <a:solidFill>
                  <a:srgbClr val="0000FF"/>
                </a:solidFill>
              </a:rPr>
              <a:t>www.scadsoft.com</a:t>
            </a:r>
            <a:endParaRPr lang="ru-RU" altLang="ru-RU" sz="1600" dirty="0">
              <a:solidFill>
                <a:srgbClr val="0000FF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583" y="123920"/>
            <a:ext cx="884611" cy="37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23520" y="559337"/>
            <a:ext cx="1188034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SCAD++</a:t>
            </a:r>
            <a:r>
              <a:rPr lang="en-US" sz="2200" b="1" dirty="0"/>
              <a:t>:</a:t>
            </a:r>
            <a:endParaRPr lang="en-US" sz="2200" b="1" dirty="0" smtClean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2200" dirty="0"/>
              <a:t>р</a:t>
            </a:r>
            <a:r>
              <a:rPr lang="ru-RU" sz="2200" dirty="0" smtClean="0"/>
              <a:t>еализован генератор рам переменного сечения</a:t>
            </a:r>
            <a:r>
              <a:rPr lang="en-US" sz="2200" dirty="0" smtClean="0"/>
              <a:t>;</a:t>
            </a:r>
            <a:endParaRPr lang="en-US" sz="2200" dirty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2200" dirty="0" smtClean="0"/>
              <a:t>в </a:t>
            </a:r>
            <a:r>
              <a:rPr lang="ru-RU" sz="2200" dirty="0"/>
              <a:t>дерево проекта добавлены режимы, позволяющие удалить все результаты расчета или удалить результаты расчета по формам колебаний (оставив только результаты суммарных перемещений/усилий/ </a:t>
            </a:r>
            <a:r>
              <a:rPr lang="ru-RU" sz="2200" dirty="0" smtClean="0"/>
              <a:t>…)</a:t>
            </a:r>
            <a:r>
              <a:rPr lang="en-US" sz="2200" dirty="0" smtClean="0"/>
              <a:t>;</a:t>
            </a:r>
            <a:endParaRPr lang="en-US" sz="2200" dirty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2200" dirty="0" smtClean="0"/>
              <a:t>при </a:t>
            </a:r>
            <a:r>
              <a:rPr lang="ru-RU" sz="2200" dirty="0"/>
              <a:t>экспертизе стальных и железобетонных стержневых элементов для каждого фактора помимо формулы комбинации, при которой реализовалось максимальное значение фактора, добавлена всплывающая подсказка с номером соответствующего сечения </a:t>
            </a:r>
            <a:r>
              <a:rPr lang="ru-RU" sz="2200" dirty="0" smtClean="0"/>
              <a:t>стержня</a:t>
            </a:r>
            <a:r>
              <a:rPr lang="en-US" sz="2200" dirty="0" smtClean="0"/>
              <a:t>;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2200" dirty="0"/>
              <a:t>в</a:t>
            </a:r>
            <a:r>
              <a:rPr lang="ru-RU" sz="2200" dirty="0" smtClean="0"/>
              <a:t> </a:t>
            </a:r>
            <a:r>
              <a:rPr lang="ru-RU" sz="2200" dirty="0"/>
              <a:t>стержневых и пластинчатых конечных элементах реализована возможность учета касательного </a:t>
            </a:r>
            <a:r>
              <a:rPr lang="ru-RU" sz="2200" dirty="0" smtClean="0"/>
              <a:t>отпора</a:t>
            </a:r>
            <a:r>
              <a:rPr lang="en-US" sz="2200" dirty="0" smtClean="0"/>
              <a:t> (</a:t>
            </a:r>
            <a:r>
              <a:rPr lang="ru-RU" sz="2200" dirty="0" smtClean="0"/>
              <a:t>сдвиговой коэффициент постели</a:t>
            </a:r>
            <a:r>
              <a:rPr lang="en-US" sz="2200" dirty="0" smtClean="0"/>
              <a:t>);</a:t>
            </a:r>
            <a:endParaRPr lang="ru-RU" sz="2200" dirty="0" smtClean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2200" dirty="0" smtClean="0"/>
              <a:t>нажатие </a:t>
            </a:r>
            <a:r>
              <a:rPr lang="ru-RU" sz="2200" dirty="0"/>
              <a:t>правой кнопки мыши на списке </a:t>
            </a:r>
            <a:r>
              <a:rPr lang="ru-RU" sz="2200" b="1" dirty="0"/>
              <a:t>Выбор загружений</a:t>
            </a:r>
            <a:r>
              <a:rPr lang="ru-RU" sz="2200" dirty="0"/>
              <a:t> приводит к появлению диалога, в котором можно произвести настройку и скрыть в списке отдельные типы данных, например, скрыть формы колебаний, комбинации загружений и </a:t>
            </a:r>
            <a:r>
              <a:rPr lang="ru-RU" sz="2200" dirty="0" err="1" smtClean="0"/>
              <a:t>т.п</a:t>
            </a:r>
            <a:r>
              <a:rPr lang="en-US" sz="2200" dirty="0" smtClean="0"/>
              <a:t>;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2200" dirty="0"/>
              <a:t>при выборочном расчете конструктивных групп стальных элементов можно выбирать как конструктивные группы, так и группы унификации</a:t>
            </a:r>
            <a:r>
              <a:rPr lang="en-US" sz="2200" dirty="0" smtClean="0"/>
              <a:t>;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423855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213" y="49835"/>
            <a:ext cx="111605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SCAD Office 21.1.9.5.</a:t>
            </a:r>
            <a:r>
              <a:rPr lang="ru-RU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Новые функции и развитие интерфейса </a:t>
            </a: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uk-UA" altLang="ru-RU" sz="2800" b="1" dirty="0">
              <a:solidFill>
                <a:srgbClr val="2057A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67501"/>
            <a:ext cx="12192000" cy="190500"/>
          </a:xfrm>
          <a:prstGeom prst="rect">
            <a:avLst/>
          </a:prstGeom>
          <a:solidFill>
            <a:srgbClr val="C1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-20320" y="6574155"/>
            <a:ext cx="915670" cy="365125"/>
          </a:xfrm>
        </p:spPr>
        <p:txBody>
          <a:bodyPr/>
          <a:lstStyle/>
          <a:p>
            <a:fld id="{A85E2696-9A25-4BF3-905A-AF6D576C2189}" type="slidenum">
              <a:rPr lang="ru-RU" smtClean="0"/>
              <a:t>51</a:t>
            </a:fld>
            <a:r>
              <a:rPr lang="ru-RU" dirty="0" smtClean="0"/>
              <a:t>  </a:t>
            </a:r>
            <a:fld id="{FB805F14-5E4A-4D32-8FE4-1F9B2B9331E0}" type="datetime10">
              <a:rPr lang="ru-RU" smtClean="0"/>
              <a:t>09:30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20889" y="6411535"/>
            <a:ext cx="462898" cy="476944"/>
          </a:xfrm>
          <a:prstGeom prst="rect">
            <a:avLst/>
          </a:prstGeom>
        </p:spPr>
      </p:pic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5493703" y="6581696"/>
            <a:ext cx="19144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600" dirty="0" smtClean="0">
                <a:solidFill>
                  <a:srgbClr val="0000FF"/>
                </a:solidFill>
              </a:rPr>
              <a:t>www.scadsoft.com</a:t>
            </a:r>
            <a:endParaRPr lang="ru-RU" altLang="ru-RU" sz="1600" dirty="0">
              <a:solidFill>
                <a:srgbClr val="0000FF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583" y="123920"/>
            <a:ext cx="884611" cy="37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23520" y="559337"/>
            <a:ext cx="11880344" cy="5463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 smtClean="0"/>
              <a:t>SCAD++</a:t>
            </a:r>
            <a:r>
              <a:rPr lang="en-US" sz="2300" b="1" dirty="0"/>
              <a:t>:</a:t>
            </a:r>
            <a:endParaRPr lang="en-US" sz="2300" b="1" dirty="0" smtClean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2200" dirty="0" smtClean="0"/>
              <a:t>в </a:t>
            </a:r>
            <a:r>
              <a:rPr lang="ru-RU" sz="2200" dirty="0"/>
              <a:t>диалоговом окне операции </a:t>
            </a:r>
            <a:r>
              <a:rPr lang="ru-RU" sz="2200" i="1" dirty="0"/>
              <a:t>Управление стадиями монтажа</a:t>
            </a:r>
            <a:r>
              <a:rPr lang="ru-RU" sz="2200" dirty="0"/>
              <a:t> можно в текстовом виде редактировать списки добавленных/удаленных </a:t>
            </a:r>
            <a:r>
              <a:rPr lang="ru-RU" sz="2200" dirty="0" smtClean="0"/>
              <a:t>элементов</a:t>
            </a:r>
            <a:r>
              <a:rPr lang="en-US" sz="2200" dirty="0" smtClean="0"/>
              <a:t>;</a:t>
            </a:r>
            <a:endParaRPr lang="ru-RU" sz="2200" dirty="0" smtClean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2200" dirty="0"/>
              <a:t>в</a:t>
            </a:r>
            <a:r>
              <a:rPr lang="ru-RU" sz="2200" dirty="0" smtClean="0"/>
              <a:t> </a:t>
            </a:r>
            <a:r>
              <a:rPr lang="ru-RU" sz="2200" dirty="0"/>
              <a:t>препроцессоре реализована цветовая шкала стадий </a:t>
            </a:r>
            <a:r>
              <a:rPr lang="ru-RU" sz="2200" dirty="0" smtClean="0"/>
              <a:t>монтажа</a:t>
            </a:r>
            <a:r>
              <a:rPr lang="en-US" sz="2200" dirty="0"/>
              <a:t>;</a:t>
            </a:r>
            <a:endParaRPr lang="ru-RU" sz="2200" dirty="0" smtClean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2200" dirty="0" smtClean="0"/>
              <a:t>в </a:t>
            </a:r>
            <a:r>
              <a:rPr lang="ru-RU" sz="2200" dirty="0"/>
              <a:t>режиме Монтаж для накапливаемого загружения можно посмотреть графики </a:t>
            </a:r>
            <a:r>
              <a:rPr lang="ru-RU" sz="2200" dirty="0" smtClean="0"/>
              <a:t>изменений</a:t>
            </a:r>
            <a:r>
              <a:rPr lang="en-US" sz="2200" dirty="0" smtClean="0"/>
              <a:t> </a:t>
            </a:r>
            <a:r>
              <a:rPr lang="ru-RU" sz="2200" dirty="0" smtClean="0"/>
              <a:t>перемещений/усилий/напряжений </a:t>
            </a:r>
            <a:r>
              <a:rPr lang="ru-RU" sz="2200" dirty="0"/>
              <a:t>из </a:t>
            </a:r>
            <a:r>
              <a:rPr lang="ru-RU" sz="2200" i="1" dirty="0"/>
              <a:t>Информации об </a:t>
            </a:r>
            <a:r>
              <a:rPr lang="ru-RU" sz="2200" i="1" dirty="0" smtClean="0"/>
              <a:t>узле/элементе</a:t>
            </a:r>
            <a:r>
              <a:rPr lang="ru-RU" sz="2200" dirty="0"/>
              <a:t>,</a:t>
            </a:r>
            <a:r>
              <a:rPr lang="ru-RU" sz="2200" dirty="0" smtClean="0"/>
              <a:t> </a:t>
            </a:r>
            <a:r>
              <a:rPr lang="ru-RU" sz="2200" dirty="0"/>
              <a:t>т</a:t>
            </a:r>
            <a:r>
              <a:rPr lang="ru-RU" sz="2200" dirty="0" smtClean="0"/>
              <a:t>акже </a:t>
            </a:r>
            <a:r>
              <a:rPr lang="ru-RU" sz="2200" dirty="0"/>
              <a:t>для накапливаемого загружения </a:t>
            </a:r>
            <a:r>
              <a:rPr lang="ru-RU" sz="2200" dirty="0" smtClean="0"/>
              <a:t>доступна </a:t>
            </a:r>
            <a:r>
              <a:rPr lang="ru-RU" sz="2200" dirty="0"/>
              <a:t>анимация изменений состояния </a:t>
            </a:r>
            <a:r>
              <a:rPr lang="ru-RU" sz="2200" dirty="0" smtClean="0"/>
              <a:t>модели</a:t>
            </a:r>
            <a:r>
              <a:rPr lang="en-US" sz="2200" dirty="0" smtClean="0"/>
              <a:t>;</a:t>
            </a:r>
            <a:endParaRPr lang="ru-RU" sz="2200" dirty="0" smtClean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2200" dirty="0" smtClean="0"/>
              <a:t>во </a:t>
            </a:r>
            <a:r>
              <a:rPr lang="ru-RU" sz="2200" dirty="0"/>
              <a:t>всех приложениях появилась возможность масштабирования элементов интерфейса пользователя, предназначенная для настроек при работе на </a:t>
            </a:r>
            <a:r>
              <a:rPr lang="ru-RU" sz="2200" dirty="0" err="1"/>
              <a:t>HiDPI</a:t>
            </a:r>
            <a:r>
              <a:rPr lang="ru-RU" sz="2200" dirty="0"/>
              <a:t> </a:t>
            </a:r>
            <a:r>
              <a:rPr lang="ru-RU" sz="2200" dirty="0" smtClean="0"/>
              <a:t>мониторах</a:t>
            </a:r>
            <a:r>
              <a:rPr lang="en-US" sz="2200" dirty="0" smtClean="0"/>
              <a:t>;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2200" dirty="0"/>
              <a:t>у</a:t>
            </a:r>
            <a:r>
              <a:rPr lang="ru-RU" sz="2200" dirty="0" smtClean="0"/>
              <a:t>лучшен </a:t>
            </a:r>
            <a:r>
              <a:rPr lang="ru-RU" sz="2200" dirty="0"/>
              <a:t>алгоритм анимации состояния системы при шаговых и временных </a:t>
            </a:r>
            <a:r>
              <a:rPr lang="ru-RU" sz="2200" dirty="0" smtClean="0"/>
              <a:t>процессах</a:t>
            </a:r>
            <a:r>
              <a:rPr lang="en-US" sz="2200" dirty="0" smtClean="0"/>
              <a:t>;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2200" dirty="0" smtClean="0"/>
              <a:t>в настройках появилась возможность установить единый цвет и размер всем шрифтам.  </a:t>
            </a:r>
            <a:endParaRPr lang="ru-RU" sz="2200" dirty="0"/>
          </a:p>
          <a:p>
            <a:pPr>
              <a:spcBef>
                <a:spcPts val="600"/>
              </a:spcBef>
            </a:pPr>
            <a:r>
              <a:rPr lang="en-US" sz="2200" b="1" dirty="0" smtClean="0"/>
              <a:t>SCAD</a:t>
            </a:r>
            <a:r>
              <a:rPr lang="en-US" sz="2200" b="1" dirty="0"/>
              <a:t>++</a:t>
            </a:r>
            <a:r>
              <a:rPr lang="ru-RU" sz="2200" b="1" dirty="0"/>
              <a:t>, Кристалл. </a:t>
            </a:r>
            <a:r>
              <a:rPr lang="ru-RU" sz="2200" dirty="0" smtClean="0"/>
              <a:t>Существенно расширен </a:t>
            </a:r>
            <a:r>
              <a:rPr lang="ru-RU" sz="2200" dirty="0"/>
              <a:t>набор прототипов стальных </a:t>
            </a:r>
            <a:r>
              <a:rPr lang="ru-RU" sz="2200" dirty="0" smtClean="0"/>
              <a:t>ферм</a:t>
            </a:r>
            <a:r>
              <a:rPr lang="en-US" sz="2200" dirty="0" smtClean="0"/>
              <a:t>;</a:t>
            </a:r>
          </a:p>
          <a:p>
            <a:pPr>
              <a:spcBef>
                <a:spcPts val="600"/>
              </a:spcBef>
            </a:pPr>
            <a:r>
              <a:rPr lang="ru-RU" sz="2200" b="1" dirty="0" smtClean="0"/>
              <a:t>Глобальные настройки. </a:t>
            </a:r>
            <a:r>
              <a:rPr lang="ru-RU" sz="2200" dirty="0"/>
              <a:t>Д</a:t>
            </a:r>
            <a:r>
              <a:rPr lang="ru-RU" sz="2200" dirty="0" smtClean="0"/>
              <a:t>обавлена </a:t>
            </a:r>
            <a:r>
              <a:rPr lang="ru-RU" sz="2200" dirty="0"/>
              <a:t>возможность сохранения/восстановления настроек всех приложений пакета SCAD Office</a:t>
            </a:r>
            <a:r>
              <a:rPr lang="ru-RU" sz="22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10314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6667501"/>
            <a:ext cx="12192000" cy="190500"/>
          </a:xfrm>
          <a:prstGeom prst="rect">
            <a:avLst/>
          </a:prstGeom>
          <a:solidFill>
            <a:srgbClr val="C1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-20320" y="6574155"/>
            <a:ext cx="915670" cy="365125"/>
          </a:xfrm>
        </p:spPr>
        <p:txBody>
          <a:bodyPr/>
          <a:lstStyle/>
          <a:p>
            <a:fld id="{A85E2696-9A25-4BF3-905A-AF6D576C2189}" type="slidenum">
              <a:rPr lang="ru-RU" smtClean="0"/>
              <a:t>52</a:t>
            </a:fld>
            <a:r>
              <a:rPr lang="ru-RU" dirty="0" smtClean="0"/>
              <a:t>  </a:t>
            </a:r>
            <a:fld id="{FB805F14-5E4A-4D32-8FE4-1F9B2B9331E0}" type="datetime10">
              <a:rPr lang="ru-RU" smtClean="0"/>
              <a:t>09:30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20889" y="6411535"/>
            <a:ext cx="462898" cy="476944"/>
          </a:xfrm>
          <a:prstGeom prst="rect">
            <a:avLst/>
          </a:prstGeom>
        </p:spPr>
      </p:pic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5493703" y="6581696"/>
            <a:ext cx="19144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600" dirty="0" smtClean="0">
                <a:solidFill>
                  <a:srgbClr val="0000FF"/>
                </a:solidFill>
              </a:rPr>
              <a:t>www.scadsoft.com</a:t>
            </a:r>
            <a:endParaRPr lang="ru-RU" altLang="ru-RU" sz="1600" dirty="0">
              <a:solidFill>
                <a:srgbClr val="0000FF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583" y="123920"/>
            <a:ext cx="884611" cy="37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326791" y="465991"/>
            <a:ext cx="11865209" cy="956409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+mn-lt"/>
              </a:rPr>
              <a:t>В </a:t>
            </a:r>
            <a:r>
              <a:rPr lang="ru-RU" sz="2400" b="1" dirty="0" smtClean="0">
                <a:latin typeface="+mn-lt"/>
              </a:rPr>
              <a:t>релизе </a:t>
            </a:r>
            <a:r>
              <a:rPr lang="ru-RU" sz="2400" b="1" dirty="0">
                <a:latin typeface="+mn-lt"/>
              </a:rPr>
              <a:t>SCAD++ 21.1.9.3 были реализованы элементы переменного сечения, а в </a:t>
            </a:r>
            <a:r>
              <a:rPr lang="ru-RU" sz="2400" b="1" dirty="0" smtClean="0">
                <a:latin typeface="+mn-lt"/>
              </a:rPr>
              <a:t>релизе </a:t>
            </a:r>
            <a:r>
              <a:rPr lang="ru-RU" sz="2400" b="1" dirty="0">
                <a:latin typeface="+mn-lt"/>
              </a:rPr>
              <a:t>21.1.9.5 реализованы прототипы однопролетных рам переменного </a:t>
            </a:r>
            <a:r>
              <a:rPr lang="ru-RU" sz="2400" b="1" dirty="0" smtClean="0">
                <a:latin typeface="+mn-lt"/>
              </a:rPr>
              <a:t>сечения</a:t>
            </a:r>
            <a:endParaRPr lang="ru-RU" sz="2400" b="1" dirty="0">
              <a:latin typeface="+mn-lt"/>
            </a:endParaRPr>
          </a:p>
        </p:txBody>
      </p:sp>
      <p:pic>
        <p:nvPicPr>
          <p:cNvPr id="28" name="Рисунок 2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674" y="1206853"/>
            <a:ext cx="5377865" cy="2462626"/>
          </a:xfrm>
          <a:prstGeom prst="rect">
            <a:avLst/>
          </a:prstGeom>
        </p:spPr>
      </p:pic>
      <p:pic>
        <p:nvPicPr>
          <p:cNvPr id="30" name="Рисунок 29"/>
          <p:cNvPicPr/>
          <p:nvPr/>
        </p:nvPicPr>
        <p:blipFill>
          <a:blip r:embed="rId6"/>
          <a:stretch>
            <a:fillRect/>
          </a:stretch>
        </p:blipFill>
        <p:spPr>
          <a:xfrm>
            <a:off x="6974097" y="3713708"/>
            <a:ext cx="4304486" cy="2884006"/>
          </a:xfrm>
          <a:prstGeom prst="rect">
            <a:avLst/>
          </a:prstGeom>
        </p:spPr>
      </p:pic>
      <p:sp>
        <p:nvSpPr>
          <p:cNvPr id="31" name="AutoShape 23"/>
          <p:cNvSpPr>
            <a:spLocks noChangeArrowheads="1"/>
          </p:cNvSpPr>
          <p:nvPr/>
        </p:nvSpPr>
        <p:spPr bwMode="auto">
          <a:xfrm rot="16200000" flipH="1" flipV="1">
            <a:off x="10116786" y="3441288"/>
            <a:ext cx="408842" cy="201380"/>
          </a:xfrm>
          <a:prstGeom prst="rightArrow">
            <a:avLst>
              <a:gd name="adj1" fmla="val 50000"/>
              <a:gd name="adj2" fmla="val 10649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endParaRPr lang="ru-RU"/>
          </a:p>
        </p:txBody>
      </p:sp>
      <p:sp>
        <p:nvSpPr>
          <p:cNvPr id="32" name="AutoShape 23"/>
          <p:cNvSpPr>
            <a:spLocks noChangeArrowheads="1"/>
          </p:cNvSpPr>
          <p:nvPr/>
        </p:nvSpPr>
        <p:spPr bwMode="auto">
          <a:xfrm flipH="1" flipV="1">
            <a:off x="6259395" y="5155711"/>
            <a:ext cx="594222" cy="259918"/>
          </a:xfrm>
          <a:prstGeom prst="rightArrow">
            <a:avLst>
              <a:gd name="adj1" fmla="val 50000"/>
              <a:gd name="adj2" fmla="val 10649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endParaRPr lang="ru-RU"/>
          </a:p>
        </p:txBody>
      </p:sp>
      <p:pic>
        <p:nvPicPr>
          <p:cNvPr id="33" name="Рисунок 32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53" y="3957541"/>
            <a:ext cx="6078747" cy="23803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569" y="1422400"/>
            <a:ext cx="5477159" cy="2011752"/>
          </a:xfrm>
          <a:prstGeom prst="rect">
            <a:avLst/>
          </a:prstGeom>
        </p:spPr>
      </p:pic>
      <p:sp>
        <p:nvSpPr>
          <p:cNvPr id="25" name="AutoShape 23"/>
          <p:cNvSpPr>
            <a:spLocks noChangeArrowheads="1"/>
          </p:cNvSpPr>
          <p:nvPr/>
        </p:nvSpPr>
        <p:spPr bwMode="auto">
          <a:xfrm rot="10800000" flipH="1" flipV="1">
            <a:off x="5820832" y="2355156"/>
            <a:ext cx="408842" cy="201380"/>
          </a:xfrm>
          <a:prstGeom prst="rightArrow">
            <a:avLst>
              <a:gd name="adj1" fmla="val 50000"/>
              <a:gd name="adj2" fmla="val 10649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endParaRPr lang="ru-RU"/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8213" y="49835"/>
            <a:ext cx="111605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SCAD Office 21.1.9.5.</a:t>
            </a:r>
            <a:r>
              <a:rPr lang="ru-RU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Новые функции и развитие интерфейса </a:t>
            </a: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uk-UA" altLang="ru-RU" sz="2800" b="1" dirty="0">
              <a:solidFill>
                <a:srgbClr val="2057A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490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6667501"/>
            <a:ext cx="12192000" cy="190500"/>
          </a:xfrm>
          <a:prstGeom prst="rect">
            <a:avLst/>
          </a:prstGeom>
          <a:solidFill>
            <a:srgbClr val="C1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-20320" y="6574155"/>
            <a:ext cx="915670" cy="365125"/>
          </a:xfrm>
        </p:spPr>
        <p:txBody>
          <a:bodyPr/>
          <a:lstStyle/>
          <a:p>
            <a:fld id="{A85E2696-9A25-4BF3-905A-AF6D576C2189}" type="slidenum">
              <a:rPr lang="ru-RU" smtClean="0"/>
              <a:t>53</a:t>
            </a:fld>
            <a:r>
              <a:rPr lang="ru-RU" dirty="0" smtClean="0"/>
              <a:t>  </a:t>
            </a:r>
            <a:fld id="{FB805F14-5E4A-4D32-8FE4-1F9B2B9331E0}" type="datetime10">
              <a:rPr lang="ru-RU" smtClean="0"/>
              <a:t>09:30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20889" y="6411535"/>
            <a:ext cx="462898" cy="476944"/>
          </a:xfrm>
          <a:prstGeom prst="rect">
            <a:avLst/>
          </a:prstGeom>
        </p:spPr>
      </p:pic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5493703" y="6581696"/>
            <a:ext cx="19144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600" dirty="0" smtClean="0">
                <a:solidFill>
                  <a:srgbClr val="0000FF"/>
                </a:solidFill>
              </a:rPr>
              <a:t>www.scadsoft.com</a:t>
            </a:r>
            <a:endParaRPr lang="ru-RU" altLang="ru-RU" sz="1600" dirty="0">
              <a:solidFill>
                <a:srgbClr val="0000FF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583" y="123920"/>
            <a:ext cx="884611" cy="37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Заголовок 1"/>
          <p:cNvSpPr>
            <a:spLocks noGrp="1"/>
          </p:cNvSpPr>
          <p:nvPr>
            <p:ph type="title"/>
          </p:nvPr>
        </p:nvSpPr>
        <p:spPr>
          <a:xfrm>
            <a:off x="170908" y="438590"/>
            <a:ext cx="12021092" cy="956409"/>
          </a:xfrm>
        </p:spPr>
        <p:txBody>
          <a:bodyPr>
            <a:noAutofit/>
          </a:bodyPr>
          <a:lstStyle/>
          <a:p>
            <a:r>
              <a:rPr lang="ru-RU" sz="2000" b="1" dirty="0">
                <a:latin typeface="+mn-lt"/>
              </a:rPr>
              <a:t>При дроблении стержней переменного сечения </a:t>
            </a:r>
            <a:r>
              <a:rPr lang="ru-RU" sz="2000" b="1" dirty="0" smtClean="0">
                <a:latin typeface="+mn-lt"/>
              </a:rPr>
              <a:t>имеется </a:t>
            </a:r>
            <a:r>
              <a:rPr lang="ru-RU" sz="2000" b="1" dirty="0">
                <a:latin typeface="+mn-lt"/>
              </a:rPr>
              <a:t>возможность произвести замену стержнями постоянного сечения и выполнить проверку такой модели по нормам 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515" y="1287563"/>
            <a:ext cx="11039001" cy="496813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7992" y="2742497"/>
            <a:ext cx="3484867" cy="3776950"/>
          </a:xfrm>
          <a:prstGeom prst="rect">
            <a:avLst/>
          </a:prstGeom>
        </p:spPr>
      </p:pic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8213" y="49835"/>
            <a:ext cx="111605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SCAD Office 21.1.9.5.</a:t>
            </a:r>
            <a:r>
              <a:rPr lang="ru-RU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Новые функции и развитие интерфейса </a:t>
            </a: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uk-UA" altLang="ru-RU" sz="2800" b="1" dirty="0">
              <a:solidFill>
                <a:srgbClr val="2057A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931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6667501"/>
            <a:ext cx="12192000" cy="190500"/>
          </a:xfrm>
          <a:prstGeom prst="rect">
            <a:avLst/>
          </a:prstGeom>
          <a:solidFill>
            <a:srgbClr val="C1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-20320" y="6574155"/>
            <a:ext cx="915670" cy="365125"/>
          </a:xfrm>
        </p:spPr>
        <p:txBody>
          <a:bodyPr/>
          <a:lstStyle/>
          <a:p>
            <a:fld id="{A85E2696-9A25-4BF3-905A-AF6D576C2189}" type="slidenum">
              <a:rPr lang="ru-RU" smtClean="0"/>
              <a:t>54</a:t>
            </a:fld>
            <a:r>
              <a:rPr lang="ru-RU" dirty="0" smtClean="0"/>
              <a:t>  </a:t>
            </a:r>
            <a:fld id="{FB805F14-5E4A-4D32-8FE4-1F9B2B9331E0}" type="datetime10">
              <a:rPr lang="ru-RU" smtClean="0"/>
              <a:t>09:30</a:t>
            </a:fld>
            <a:endParaRPr lang="ru-RU" dirty="0"/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5493703" y="6581696"/>
            <a:ext cx="19144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600" dirty="0" smtClean="0">
                <a:solidFill>
                  <a:srgbClr val="0000FF"/>
                </a:solidFill>
              </a:rPr>
              <a:t>www.scadsoft.com</a:t>
            </a:r>
            <a:endParaRPr lang="ru-RU" altLang="ru-RU" sz="1600" dirty="0">
              <a:solidFill>
                <a:srgbClr val="0000FF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583" y="123920"/>
            <a:ext cx="884611" cy="37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Заголовок 1"/>
          <p:cNvSpPr>
            <a:spLocks noGrp="1"/>
          </p:cNvSpPr>
          <p:nvPr>
            <p:ph type="title"/>
          </p:nvPr>
        </p:nvSpPr>
        <p:spPr>
          <a:xfrm>
            <a:off x="170908" y="438590"/>
            <a:ext cx="12021092" cy="956409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+mn-lt"/>
              </a:rPr>
              <a:t>В релизе 21.1.9.7 уже реализована возможность объединять элементы постоянного сечения в элементы переменного сечения для корректировки сечений</a:t>
            </a:r>
            <a:endParaRPr lang="ru-RU" sz="2000" b="1" dirty="0"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618" y="1285539"/>
            <a:ext cx="11517671" cy="533142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799" y="2637609"/>
            <a:ext cx="10232784" cy="3936546"/>
          </a:xfrm>
          <a:prstGeom prst="rect">
            <a:avLst/>
          </a:prstGeom>
        </p:spPr>
      </p:pic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8213" y="49835"/>
            <a:ext cx="111605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SCAD Office 21.1.9.</a:t>
            </a:r>
            <a:r>
              <a:rPr lang="ru-RU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</a:t>
            </a: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r>
              <a:rPr lang="ru-RU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Новые функции и развитие интерфейса </a:t>
            </a: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uk-UA" altLang="ru-RU" sz="2800" b="1" dirty="0">
              <a:solidFill>
                <a:srgbClr val="2057A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20889" y="6411535"/>
            <a:ext cx="462898" cy="47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599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6667501"/>
            <a:ext cx="12192000" cy="190500"/>
          </a:xfrm>
          <a:prstGeom prst="rect">
            <a:avLst/>
          </a:prstGeom>
          <a:solidFill>
            <a:srgbClr val="C1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-20320" y="6574155"/>
            <a:ext cx="915670" cy="365125"/>
          </a:xfrm>
        </p:spPr>
        <p:txBody>
          <a:bodyPr/>
          <a:lstStyle/>
          <a:p>
            <a:fld id="{A85E2696-9A25-4BF3-905A-AF6D576C2189}" type="slidenum">
              <a:rPr lang="ru-RU" smtClean="0"/>
              <a:t>55</a:t>
            </a:fld>
            <a:r>
              <a:rPr lang="ru-RU" dirty="0" smtClean="0"/>
              <a:t>  </a:t>
            </a:r>
            <a:fld id="{FB805F14-5E4A-4D32-8FE4-1F9B2B9331E0}" type="datetime10">
              <a:rPr lang="ru-RU" smtClean="0"/>
              <a:t>09:30</a:t>
            </a:fld>
            <a:endParaRPr lang="ru-RU" dirty="0"/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5493703" y="6581696"/>
            <a:ext cx="19144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600" dirty="0" smtClean="0">
                <a:solidFill>
                  <a:srgbClr val="0000FF"/>
                </a:solidFill>
              </a:rPr>
              <a:t>www.scadsoft.com</a:t>
            </a:r>
            <a:endParaRPr lang="ru-RU" altLang="ru-RU" sz="1600" dirty="0">
              <a:solidFill>
                <a:srgbClr val="0000FF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583" y="123920"/>
            <a:ext cx="884611" cy="37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Краткая информация об Ассоциации"/>
          <p:cNvSpPr txBox="1"/>
          <p:nvPr/>
        </p:nvSpPr>
        <p:spPr>
          <a:xfrm>
            <a:off x="124822" y="544268"/>
            <a:ext cx="11942355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3400" b="0">
                <a:solidFill>
                  <a:srgbClr val="BE145A"/>
                </a:solidFill>
                <a:latin typeface="DINPro-Light"/>
                <a:ea typeface="DINPro-Light"/>
                <a:cs typeface="DINPro-Light"/>
                <a:sym typeface="DINPro-Light"/>
              </a:defRPr>
            </a:lvl1pPr>
          </a:lstStyle>
          <a:p>
            <a:r>
              <a:rPr lang="ru-RU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Добавлено много новых прототипов ферм (</a:t>
            </a:r>
            <a:r>
              <a:rPr lang="en-US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SCAD++ </a:t>
            </a:r>
            <a:r>
              <a:rPr lang="ru-RU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КРИСТАЛЛ)</a:t>
            </a:r>
            <a:endParaRPr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657034" y="7825107"/>
            <a:ext cx="180595" cy="23012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1000">
                <a:latin typeface="DINPro-Regular"/>
                <a:ea typeface="DINPro-Regular"/>
                <a:cs typeface="DINPro-Regular"/>
                <a:sym typeface="DINPro-Regular"/>
              </a:defRPr>
            </a:lvl1pPr>
          </a:lstStyle>
          <a:p>
            <a:fld id="{86CB4B4D-7CA3-9044-876B-883B54F8677D}" type="slidenum">
              <a:rPr/>
              <a:pPr/>
              <a:t>55</a:t>
            </a:fld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866" y="1219022"/>
            <a:ext cx="4818640" cy="37678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2596" y="1233038"/>
            <a:ext cx="4916295" cy="35618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0957" y="871394"/>
            <a:ext cx="2110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SCAD Office</a:t>
            </a:r>
            <a:r>
              <a:rPr lang="ru-RU" dirty="0" smtClean="0"/>
              <a:t> 21.1.9.3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5585" y="3375659"/>
            <a:ext cx="3946251" cy="327434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20889" y="6411535"/>
            <a:ext cx="462898" cy="47694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674751" y="897627"/>
            <a:ext cx="2110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SCAD Office</a:t>
            </a:r>
            <a:r>
              <a:rPr lang="ru-RU" dirty="0" smtClean="0"/>
              <a:t> 21.1.9.</a:t>
            </a:r>
            <a:r>
              <a:rPr lang="en-US" dirty="0" smtClean="0"/>
              <a:t>5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0847" y="3375659"/>
            <a:ext cx="3582950" cy="3206037"/>
          </a:xfrm>
          <a:prstGeom prst="rect">
            <a:avLst/>
          </a:prstGeom>
        </p:spPr>
      </p:pic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8213" y="49835"/>
            <a:ext cx="111605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SCAD Office 21.1.9.5.</a:t>
            </a:r>
            <a:r>
              <a:rPr lang="ru-RU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Новые функции и развитие интерфейса </a:t>
            </a: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uk-UA" altLang="ru-RU" sz="2800" b="1" dirty="0">
              <a:solidFill>
                <a:srgbClr val="2057A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96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6667501"/>
            <a:ext cx="12192000" cy="190500"/>
          </a:xfrm>
          <a:prstGeom prst="rect">
            <a:avLst/>
          </a:prstGeom>
          <a:solidFill>
            <a:srgbClr val="C1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-20320" y="6574155"/>
            <a:ext cx="915670" cy="365125"/>
          </a:xfrm>
        </p:spPr>
        <p:txBody>
          <a:bodyPr/>
          <a:lstStyle/>
          <a:p>
            <a:fld id="{A85E2696-9A25-4BF3-905A-AF6D576C2189}" type="slidenum">
              <a:rPr lang="ru-RU" smtClean="0"/>
              <a:t>56</a:t>
            </a:fld>
            <a:r>
              <a:rPr lang="ru-RU" dirty="0" smtClean="0"/>
              <a:t>  </a:t>
            </a:r>
            <a:fld id="{FB805F14-5E4A-4D32-8FE4-1F9B2B9331E0}" type="datetime10">
              <a:rPr lang="ru-RU" smtClean="0"/>
              <a:t>09:30</a:t>
            </a:fld>
            <a:endParaRPr lang="ru-RU" dirty="0"/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5493703" y="6581696"/>
            <a:ext cx="19144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600" dirty="0" smtClean="0">
                <a:solidFill>
                  <a:srgbClr val="0000FF"/>
                </a:solidFill>
              </a:rPr>
              <a:t>www.scadsoft.com</a:t>
            </a:r>
            <a:endParaRPr lang="ru-RU" altLang="ru-RU" sz="1600" dirty="0">
              <a:solidFill>
                <a:srgbClr val="0000FF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583" y="123920"/>
            <a:ext cx="884611" cy="37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657034" y="7825107"/>
            <a:ext cx="180595" cy="23012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1000">
                <a:latin typeface="DINPro-Regular"/>
                <a:ea typeface="DINPro-Regular"/>
                <a:cs typeface="DINPro-Regular"/>
                <a:sym typeface="DINPro-Regular"/>
              </a:defRPr>
            </a:lvl1pPr>
          </a:lstStyle>
          <a:p>
            <a:fld id="{86CB4B4D-7CA3-9044-876B-883B54F8677D}" type="slidenum">
              <a:rPr/>
              <a:pPr/>
              <a:t>56</a:t>
            </a:fld>
            <a:endParaRPr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537" y="1200783"/>
            <a:ext cx="4956786" cy="38758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4892" y="1208247"/>
            <a:ext cx="5320961" cy="3855064"/>
          </a:xfrm>
          <a:prstGeom prst="rect">
            <a:avLst/>
          </a:prstGeom>
        </p:spPr>
      </p:pic>
      <p:sp>
        <p:nvSpPr>
          <p:cNvPr id="19" name="Краткая информация об Ассоциации"/>
          <p:cNvSpPr txBox="1"/>
          <p:nvPr/>
        </p:nvSpPr>
        <p:spPr>
          <a:xfrm>
            <a:off x="124822" y="544268"/>
            <a:ext cx="11942355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3400" b="0">
                <a:solidFill>
                  <a:srgbClr val="BE145A"/>
                </a:solidFill>
                <a:latin typeface="DINPro-Light"/>
                <a:ea typeface="DINPro-Light"/>
                <a:cs typeface="DINPro-Light"/>
                <a:sym typeface="DINPro-Light"/>
              </a:defRPr>
            </a:lvl1pPr>
          </a:lstStyle>
          <a:p>
            <a:r>
              <a:rPr lang="ru-RU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Добавлено много новых прототипов ферм (</a:t>
            </a:r>
            <a:r>
              <a:rPr lang="en-US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SCAD++ </a:t>
            </a:r>
            <a:r>
              <a:rPr lang="ru-RU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КРИСТАЛЛ)</a:t>
            </a:r>
            <a:endParaRPr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8885" y="3436977"/>
            <a:ext cx="3893435" cy="323052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20889" y="6411535"/>
            <a:ext cx="462898" cy="47694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2675" y="3416404"/>
            <a:ext cx="3613758" cy="323360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80957" y="871394"/>
            <a:ext cx="2110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SCAD Office</a:t>
            </a:r>
            <a:r>
              <a:rPr lang="ru-RU" dirty="0" smtClean="0"/>
              <a:t> 21.1.9.3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5674751" y="897627"/>
            <a:ext cx="2110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SCAD Office</a:t>
            </a:r>
            <a:r>
              <a:rPr lang="ru-RU" dirty="0" smtClean="0"/>
              <a:t> 21.1.9.</a:t>
            </a:r>
            <a:r>
              <a:rPr lang="en-US" dirty="0" smtClean="0"/>
              <a:t>5</a:t>
            </a:r>
            <a:endParaRPr lang="ru-RU" dirty="0"/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8213" y="49835"/>
            <a:ext cx="111605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SCAD Office 21.1.9.5.</a:t>
            </a:r>
            <a:r>
              <a:rPr lang="ru-RU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Новые функции и развитие интерфейса </a:t>
            </a: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uk-UA" altLang="ru-RU" sz="2800" b="1" dirty="0">
              <a:solidFill>
                <a:srgbClr val="2057A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088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6667501"/>
            <a:ext cx="12192000" cy="190500"/>
          </a:xfrm>
          <a:prstGeom prst="rect">
            <a:avLst/>
          </a:prstGeom>
          <a:solidFill>
            <a:srgbClr val="C1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-20320" y="6574155"/>
            <a:ext cx="915670" cy="365125"/>
          </a:xfrm>
        </p:spPr>
        <p:txBody>
          <a:bodyPr/>
          <a:lstStyle/>
          <a:p>
            <a:fld id="{A85E2696-9A25-4BF3-905A-AF6D576C2189}" type="slidenum">
              <a:rPr lang="ru-RU" smtClean="0"/>
              <a:t>57</a:t>
            </a:fld>
            <a:r>
              <a:rPr lang="ru-RU" dirty="0" smtClean="0"/>
              <a:t>  </a:t>
            </a:r>
            <a:fld id="{FB805F14-5E4A-4D32-8FE4-1F9B2B9331E0}" type="datetime10">
              <a:rPr lang="ru-RU" smtClean="0"/>
              <a:t>09:30</a:t>
            </a:fld>
            <a:endParaRPr lang="ru-RU" dirty="0"/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5493703" y="6581696"/>
            <a:ext cx="19144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600" dirty="0" smtClean="0">
                <a:solidFill>
                  <a:srgbClr val="0000FF"/>
                </a:solidFill>
              </a:rPr>
              <a:t>www.scadsoft.com</a:t>
            </a:r>
            <a:endParaRPr lang="ru-RU" altLang="ru-RU" sz="1600" dirty="0">
              <a:solidFill>
                <a:srgbClr val="0000FF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583" y="123920"/>
            <a:ext cx="884611" cy="37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657034" y="7825107"/>
            <a:ext cx="180595" cy="23012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1000">
                <a:latin typeface="DINPro-Regular"/>
                <a:ea typeface="DINPro-Regular"/>
                <a:cs typeface="DINPro-Regular"/>
                <a:sym typeface="DINPro-Regular"/>
              </a:defRPr>
            </a:lvl1pPr>
          </a:lstStyle>
          <a:p>
            <a:fld id="{86CB4B4D-7CA3-9044-876B-883B54F8677D}" type="slidenum">
              <a:rPr/>
              <a:pPr/>
              <a:t>57</a:t>
            </a:fld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720" y="1190107"/>
            <a:ext cx="4259570" cy="333070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9342" y="1204469"/>
            <a:ext cx="4578361" cy="3317046"/>
          </a:xfrm>
          <a:prstGeom prst="rect">
            <a:avLst/>
          </a:prstGeom>
        </p:spPr>
      </p:pic>
      <p:sp>
        <p:nvSpPr>
          <p:cNvPr id="19" name="Краткая информация об Ассоциации"/>
          <p:cNvSpPr txBox="1"/>
          <p:nvPr/>
        </p:nvSpPr>
        <p:spPr>
          <a:xfrm>
            <a:off x="124822" y="544268"/>
            <a:ext cx="11942355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3400" b="0">
                <a:solidFill>
                  <a:srgbClr val="BE145A"/>
                </a:solidFill>
                <a:latin typeface="DINPro-Light"/>
                <a:ea typeface="DINPro-Light"/>
                <a:cs typeface="DINPro-Light"/>
                <a:sym typeface="DINPro-Light"/>
              </a:defRPr>
            </a:lvl1pPr>
          </a:lstStyle>
          <a:p>
            <a:r>
              <a:rPr lang="ru-RU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Добавлено много новых прототипов ферм (</a:t>
            </a:r>
            <a:r>
              <a:rPr lang="en-US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SCAD++ </a:t>
            </a:r>
            <a:r>
              <a:rPr lang="ru-RU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КРИСТАЛЛ)</a:t>
            </a:r>
            <a:endParaRPr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2736" y="3237595"/>
            <a:ext cx="4130457" cy="342719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20889" y="6411535"/>
            <a:ext cx="462898" cy="47694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8429" y="3237595"/>
            <a:ext cx="3830103" cy="342719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80957" y="871394"/>
            <a:ext cx="2110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SCAD Office</a:t>
            </a:r>
            <a:r>
              <a:rPr lang="ru-RU" dirty="0" smtClean="0"/>
              <a:t> 21.1.9.3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5674751" y="897627"/>
            <a:ext cx="2110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SCAD Office</a:t>
            </a:r>
            <a:r>
              <a:rPr lang="ru-RU" dirty="0" smtClean="0"/>
              <a:t> 21.1.9.</a:t>
            </a:r>
            <a:r>
              <a:rPr lang="en-US" dirty="0" smtClean="0"/>
              <a:t>5</a:t>
            </a:r>
            <a:endParaRPr lang="ru-RU" dirty="0"/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8213" y="49835"/>
            <a:ext cx="111605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SCAD Office 21.1.9.5.</a:t>
            </a:r>
            <a:r>
              <a:rPr lang="ru-RU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Новые функции и развитие интерфейса </a:t>
            </a: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uk-UA" altLang="ru-RU" sz="2800" b="1" dirty="0">
              <a:solidFill>
                <a:srgbClr val="2057A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6239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6667501"/>
            <a:ext cx="12192000" cy="190500"/>
          </a:xfrm>
          <a:prstGeom prst="rect">
            <a:avLst/>
          </a:prstGeom>
          <a:solidFill>
            <a:srgbClr val="C1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-20320" y="6574155"/>
            <a:ext cx="915670" cy="365125"/>
          </a:xfrm>
        </p:spPr>
        <p:txBody>
          <a:bodyPr/>
          <a:lstStyle/>
          <a:p>
            <a:fld id="{A85E2696-9A25-4BF3-905A-AF6D576C2189}" type="slidenum">
              <a:rPr lang="ru-RU" smtClean="0"/>
              <a:t>58</a:t>
            </a:fld>
            <a:r>
              <a:rPr lang="ru-RU" dirty="0" smtClean="0"/>
              <a:t>  </a:t>
            </a:r>
            <a:fld id="{FB805F14-5E4A-4D32-8FE4-1F9B2B9331E0}" type="datetime10">
              <a:rPr lang="ru-RU" smtClean="0"/>
              <a:t>09:30</a:t>
            </a:fld>
            <a:endParaRPr lang="ru-RU" dirty="0"/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5493703" y="6581696"/>
            <a:ext cx="19144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600" dirty="0" smtClean="0">
                <a:solidFill>
                  <a:srgbClr val="0000FF"/>
                </a:solidFill>
              </a:rPr>
              <a:t>www.scadsoft.com</a:t>
            </a:r>
            <a:endParaRPr lang="ru-RU" altLang="ru-RU" sz="1600" dirty="0">
              <a:solidFill>
                <a:srgbClr val="0000FF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583" y="123920"/>
            <a:ext cx="884611" cy="37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657034" y="7825107"/>
            <a:ext cx="180595" cy="23012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1000">
                <a:latin typeface="DINPro-Regular"/>
                <a:ea typeface="DINPro-Regular"/>
                <a:cs typeface="DINPro-Regular"/>
                <a:sym typeface="DINPro-Regular"/>
              </a:defRPr>
            </a:lvl1pPr>
          </a:lstStyle>
          <a:p>
            <a:fld id="{86CB4B4D-7CA3-9044-876B-883B54F8677D}" type="slidenum">
              <a:rPr/>
              <a:pPr/>
              <a:t>58</a:t>
            </a:fld>
            <a:endParaRPr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612" y="1233626"/>
            <a:ext cx="4674737" cy="36553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0482" y="1218618"/>
            <a:ext cx="4995918" cy="3619569"/>
          </a:xfrm>
          <a:prstGeom prst="rect">
            <a:avLst/>
          </a:prstGeom>
        </p:spPr>
      </p:pic>
      <p:sp>
        <p:nvSpPr>
          <p:cNvPr id="19" name="Краткая информация об Ассоциации"/>
          <p:cNvSpPr txBox="1"/>
          <p:nvPr/>
        </p:nvSpPr>
        <p:spPr>
          <a:xfrm>
            <a:off x="124822" y="544268"/>
            <a:ext cx="11942355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3400" b="0">
                <a:solidFill>
                  <a:srgbClr val="BE145A"/>
                </a:solidFill>
                <a:latin typeface="DINPro-Light"/>
                <a:ea typeface="DINPro-Light"/>
                <a:cs typeface="DINPro-Light"/>
                <a:sym typeface="DINPro-Light"/>
              </a:defRPr>
            </a:lvl1pPr>
          </a:lstStyle>
          <a:p>
            <a:r>
              <a:rPr lang="ru-RU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Добавлено много новых прототипов ферм (</a:t>
            </a:r>
            <a:r>
              <a:rPr lang="en-US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SCAD++ </a:t>
            </a:r>
            <a:r>
              <a:rPr lang="ru-RU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КРИСТАЛЛ)</a:t>
            </a:r>
            <a:endParaRPr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6086" y="3301104"/>
            <a:ext cx="4020457" cy="333591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20889" y="6411535"/>
            <a:ext cx="462898" cy="47694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0722" y="3330065"/>
            <a:ext cx="3695737" cy="330695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80957" y="871394"/>
            <a:ext cx="2110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SCAD Office</a:t>
            </a:r>
            <a:r>
              <a:rPr lang="ru-RU" dirty="0" smtClean="0"/>
              <a:t> 21.1.9.3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5674751" y="897627"/>
            <a:ext cx="2110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SCAD Office</a:t>
            </a:r>
            <a:r>
              <a:rPr lang="ru-RU" dirty="0" smtClean="0"/>
              <a:t> 21.1.9.</a:t>
            </a:r>
            <a:r>
              <a:rPr lang="en-US" dirty="0" smtClean="0"/>
              <a:t>5</a:t>
            </a:r>
            <a:endParaRPr lang="ru-RU" dirty="0"/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8213" y="49835"/>
            <a:ext cx="111605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SCAD Office 21.1.9.5.</a:t>
            </a:r>
            <a:r>
              <a:rPr lang="ru-RU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Новые функции и развитие интерфейса </a:t>
            </a: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uk-UA" altLang="ru-RU" sz="2800" b="1" dirty="0">
              <a:solidFill>
                <a:srgbClr val="2057A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744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6667501"/>
            <a:ext cx="12192000" cy="190500"/>
          </a:xfrm>
          <a:prstGeom prst="rect">
            <a:avLst/>
          </a:prstGeom>
          <a:solidFill>
            <a:srgbClr val="C1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-20320" y="6574155"/>
            <a:ext cx="915670" cy="365125"/>
          </a:xfrm>
        </p:spPr>
        <p:txBody>
          <a:bodyPr/>
          <a:lstStyle/>
          <a:p>
            <a:fld id="{A85E2696-9A25-4BF3-905A-AF6D576C2189}" type="slidenum">
              <a:rPr lang="ru-RU" smtClean="0"/>
              <a:t>59</a:t>
            </a:fld>
            <a:r>
              <a:rPr lang="ru-RU" dirty="0" smtClean="0"/>
              <a:t>  </a:t>
            </a:r>
            <a:fld id="{FB805F14-5E4A-4D32-8FE4-1F9B2B9331E0}" type="datetime10">
              <a:rPr lang="ru-RU" smtClean="0"/>
              <a:t>09:30</a:t>
            </a:fld>
            <a:endParaRPr lang="ru-RU" dirty="0"/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5493703" y="6581696"/>
            <a:ext cx="19144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600" dirty="0" smtClean="0">
                <a:solidFill>
                  <a:srgbClr val="0000FF"/>
                </a:solidFill>
              </a:rPr>
              <a:t>www.scadsoft.com</a:t>
            </a:r>
            <a:endParaRPr lang="ru-RU" altLang="ru-RU" sz="1600" dirty="0">
              <a:solidFill>
                <a:srgbClr val="0000FF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583" y="123920"/>
            <a:ext cx="884611" cy="37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Краткая информация об Ассоциации"/>
          <p:cNvSpPr txBox="1"/>
          <p:nvPr/>
        </p:nvSpPr>
        <p:spPr>
          <a:xfrm>
            <a:off x="124822" y="544268"/>
            <a:ext cx="11942355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3400" b="0">
                <a:solidFill>
                  <a:srgbClr val="BE145A"/>
                </a:solidFill>
                <a:latin typeface="DINPro-Light"/>
                <a:ea typeface="DINPro-Light"/>
                <a:cs typeface="DINPro-Light"/>
                <a:sym typeface="DINPro-Light"/>
              </a:defRPr>
            </a:lvl1pPr>
          </a:lstStyle>
          <a:p>
            <a:r>
              <a:rPr lang="ru-RU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релизе 21.1.9.7 в прототипы добавлены два новых вида прототипов ферм</a:t>
            </a:r>
            <a:endParaRPr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657034" y="7825107"/>
            <a:ext cx="180595" cy="23012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1000">
                <a:latin typeface="DINPro-Regular"/>
                <a:ea typeface="DINPro-Regular"/>
                <a:cs typeface="DINPro-Regular"/>
                <a:sym typeface="DINPro-Regular"/>
              </a:defRPr>
            </a:lvl1pPr>
          </a:lstStyle>
          <a:p>
            <a:fld id="{86CB4B4D-7CA3-9044-876B-883B54F8677D}" type="slidenum">
              <a:rPr/>
              <a:pPr/>
              <a:t>59</a:t>
            </a:fld>
            <a:endParaRPr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20889" y="6411535"/>
            <a:ext cx="462898" cy="47694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822" y="1509389"/>
            <a:ext cx="5736548" cy="41492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999" y="1507830"/>
            <a:ext cx="5694331" cy="411871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80957" y="1031958"/>
            <a:ext cx="2243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Односкатные фермы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6095999" y="1048960"/>
            <a:ext cx="2084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Двускатные фермы</a:t>
            </a:r>
            <a:endParaRPr lang="ru-RU" dirty="0"/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8213" y="49835"/>
            <a:ext cx="111605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SCAD Office 21.1.9.5.</a:t>
            </a:r>
            <a:r>
              <a:rPr lang="ru-RU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Новые функции и развитие интерфейса </a:t>
            </a: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uk-UA" altLang="ru-RU" sz="2800" b="1" dirty="0">
              <a:solidFill>
                <a:srgbClr val="2057A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1270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213" y="49835"/>
            <a:ext cx="111605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SCAD Office 21.1.9.5. </a:t>
            </a:r>
            <a:r>
              <a:rPr lang="ru-RU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Новые нормы и изменения в нормах</a:t>
            </a:r>
            <a:endParaRPr lang="uk-UA" altLang="ru-RU" sz="2800" b="1" dirty="0">
              <a:solidFill>
                <a:srgbClr val="2057A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67501"/>
            <a:ext cx="12192000" cy="190500"/>
          </a:xfrm>
          <a:prstGeom prst="rect">
            <a:avLst/>
          </a:prstGeom>
          <a:solidFill>
            <a:srgbClr val="C1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-20320" y="6574155"/>
            <a:ext cx="915670" cy="365125"/>
          </a:xfrm>
        </p:spPr>
        <p:txBody>
          <a:bodyPr/>
          <a:lstStyle/>
          <a:p>
            <a:fld id="{A85E2696-9A25-4BF3-905A-AF6D576C2189}" type="slidenum">
              <a:rPr lang="ru-RU" smtClean="0"/>
              <a:t>6</a:t>
            </a:fld>
            <a:r>
              <a:rPr lang="ru-RU" dirty="0" smtClean="0"/>
              <a:t>  </a:t>
            </a:r>
            <a:fld id="{FB805F14-5E4A-4D32-8FE4-1F9B2B9331E0}" type="datetime10">
              <a:rPr lang="ru-RU" smtClean="0"/>
              <a:t>09:30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20889" y="6411535"/>
            <a:ext cx="462898" cy="476944"/>
          </a:xfrm>
          <a:prstGeom prst="rect">
            <a:avLst/>
          </a:prstGeom>
        </p:spPr>
      </p:pic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5493703" y="6581696"/>
            <a:ext cx="19144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600" dirty="0" smtClean="0">
                <a:solidFill>
                  <a:srgbClr val="0000FF"/>
                </a:solidFill>
              </a:rPr>
              <a:t>www.scadsoft.com</a:t>
            </a:r>
            <a:endParaRPr lang="ru-RU" altLang="ru-RU" sz="1600" dirty="0">
              <a:solidFill>
                <a:srgbClr val="0000FF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583" y="123920"/>
            <a:ext cx="884611" cy="37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138" y="589112"/>
            <a:ext cx="10103870" cy="606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479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6667501"/>
            <a:ext cx="12192000" cy="190500"/>
          </a:xfrm>
          <a:prstGeom prst="rect">
            <a:avLst/>
          </a:prstGeom>
          <a:solidFill>
            <a:srgbClr val="C1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-20320" y="6574155"/>
            <a:ext cx="915670" cy="365125"/>
          </a:xfrm>
        </p:spPr>
        <p:txBody>
          <a:bodyPr/>
          <a:lstStyle/>
          <a:p>
            <a:fld id="{A85E2696-9A25-4BF3-905A-AF6D576C2189}" type="slidenum">
              <a:rPr lang="ru-RU" smtClean="0"/>
              <a:t>60</a:t>
            </a:fld>
            <a:r>
              <a:rPr lang="ru-RU" dirty="0" smtClean="0"/>
              <a:t>  </a:t>
            </a:r>
            <a:fld id="{FB805F14-5E4A-4D32-8FE4-1F9B2B9331E0}" type="datetime10">
              <a:rPr lang="ru-RU" smtClean="0"/>
              <a:t>09:30</a:t>
            </a:fld>
            <a:endParaRPr lang="ru-RU" dirty="0"/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5493703" y="6581696"/>
            <a:ext cx="19144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600" dirty="0" smtClean="0">
                <a:solidFill>
                  <a:srgbClr val="0000FF"/>
                </a:solidFill>
              </a:rPr>
              <a:t>www.scadsoft.com</a:t>
            </a:r>
            <a:endParaRPr lang="ru-RU" altLang="ru-RU" sz="1600" dirty="0">
              <a:solidFill>
                <a:srgbClr val="0000FF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583" y="123920"/>
            <a:ext cx="884611" cy="37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Краткая информация об Ассоциации"/>
          <p:cNvSpPr txBox="1"/>
          <p:nvPr/>
        </p:nvSpPr>
        <p:spPr>
          <a:xfrm>
            <a:off x="124822" y="544268"/>
            <a:ext cx="11942355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3400" b="0">
                <a:solidFill>
                  <a:srgbClr val="BE145A"/>
                </a:solidFill>
                <a:latin typeface="DINPro-Light"/>
                <a:ea typeface="DINPro-Light"/>
                <a:cs typeface="DINPro-Light"/>
                <a:sym typeface="DINPro-Light"/>
              </a:defRPr>
            </a:lvl1pPr>
          </a:lstStyle>
          <a:p>
            <a:r>
              <a:rPr lang="ru-RU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прототипах ферм добавлена возможность использования двутавров </a:t>
            </a: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(SCAD++ </a:t>
            </a:r>
            <a:r>
              <a:rPr lang="ru-RU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КРИСТАЛЛ</a:t>
            </a:r>
            <a:r>
              <a:rPr lang="ru-RU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657034" y="7825107"/>
            <a:ext cx="180595" cy="23012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1000">
                <a:latin typeface="DINPro-Regular"/>
                <a:ea typeface="DINPro-Regular"/>
                <a:cs typeface="DINPro-Regular"/>
                <a:sym typeface="DINPro-Regular"/>
              </a:defRPr>
            </a:lvl1pPr>
          </a:lstStyle>
          <a:p>
            <a:fld id="{86CB4B4D-7CA3-9044-876B-883B54F8677D}" type="slidenum">
              <a:rPr/>
              <a:pPr/>
              <a:t>60</a:t>
            </a:fld>
            <a:endParaRPr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821" y="1189222"/>
            <a:ext cx="6293231" cy="455948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20889" y="6411535"/>
            <a:ext cx="462898" cy="4769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4702" y="1169901"/>
            <a:ext cx="5502475" cy="4578799"/>
          </a:xfrm>
          <a:prstGeom prst="rect">
            <a:avLst/>
          </a:prstGeom>
        </p:spPr>
      </p:pic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8213" y="49835"/>
            <a:ext cx="111605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SCAD Office 21.1.9.5.</a:t>
            </a:r>
            <a:r>
              <a:rPr lang="ru-RU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Новые функции и развитие интерфейса </a:t>
            </a: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uk-UA" altLang="ru-RU" sz="2800" b="1" dirty="0">
              <a:solidFill>
                <a:srgbClr val="2057A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0963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6667501"/>
            <a:ext cx="12192000" cy="190500"/>
          </a:xfrm>
          <a:prstGeom prst="rect">
            <a:avLst/>
          </a:prstGeom>
          <a:solidFill>
            <a:srgbClr val="C1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-20320" y="6574155"/>
            <a:ext cx="915670" cy="365125"/>
          </a:xfrm>
        </p:spPr>
        <p:txBody>
          <a:bodyPr/>
          <a:lstStyle/>
          <a:p>
            <a:fld id="{A85E2696-9A25-4BF3-905A-AF6D576C2189}" type="slidenum">
              <a:rPr lang="ru-RU" smtClean="0"/>
              <a:t>61</a:t>
            </a:fld>
            <a:r>
              <a:rPr lang="ru-RU" dirty="0" smtClean="0"/>
              <a:t>  </a:t>
            </a:r>
            <a:fld id="{FB805F14-5E4A-4D32-8FE4-1F9B2B9331E0}" type="datetime10">
              <a:rPr lang="ru-RU" smtClean="0"/>
              <a:t>09:30</a:t>
            </a:fld>
            <a:endParaRPr lang="ru-RU" dirty="0"/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5493703" y="6581696"/>
            <a:ext cx="19144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600" dirty="0" smtClean="0">
                <a:solidFill>
                  <a:srgbClr val="0000FF"/>
                </a:solidFill>
              </a:rPr>
              <a:t>www.scadsoft.com</a:t>
            </a:r>
            <a:endParaRPr lang="ru-RU" altLang="ru-RU" sz="1600" dirty="0">
              <a:solidFill>
                <a:srgbClr val="0000FF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583" y="123920"/>
            <a:ext cx="884611" cy="37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657034" y="7825107"/>
            <a:ext cx="180595" cy="23012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1000">
                <a:latin typeface="DINPro-Regular"/>
                <a:ea typeface="DINPro-Regular"/>
                <a:cs typeface="DINPro-Regular"/>
                <a:sym typeface="DINPro-Regular"/>
              </a:defRPr>
            </a:lvl1pPr>
          </a:lstStyle>
          <a:p>
            <a:fld id="{86CB4B4D-7CA3-9044-876B-883B54F8677D}" type="slidenum">
              <a:rPr/>
              <a:pPr/>
              <a:t>61</a:t>
            </a:fld>
            <a:endParaRPr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20889" y="6411535"/>
            <a:ext cx="462898" cy="476944"/>
          </a:xfrm>
          <a:prstGeom prst="rect">
            <a:avLst/>
          </a:prstGeom>
        </p:spPr>
      </p:pic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8213" y="49835"/>
            <a:ext cx="111605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SCAD Office 21.1.9.5.</a:t>
            </a:r>
            <a:r>
              <a:rPr lang="ru-RU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Новые функции и развитие интерфейса </a:t>
            </a: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uk-UA" altLang="ru-RU" sz="2800" b="1" dirty="0">
              <a:solidFill>
                <a:srgbClr val="2057A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0" y="482984"/>
            <a:ext cx="12293472" cy="489149"/>
          </a:xfrm>
        </p:spPr>
        <p:txBody>
          <a:bodyPr>
            <a:noAutofit/>
          </a:bodyPr>
          <a:lstStyle/>
          <a:p>
            <a:r>
              <a:rPr lang="ru-RU" sz="2000" b="1" dirty="0">
                <a:latin typeface="+mn-lt"/>
              </a:rPr>
              <a:t>Закрепление моделей с коэффициентами постели по X и </a:t>
            </a:r>
            <a:r>
              <a:rPr lang="ru-RU" sz="2000" b="1" dirty="0" smtClean="0">
                <a:latin typeface="+mn-lt"/>
              </a:rPr>
              <a:t>Y (реализован сдвиговой коэффициент постели)</a:t>
            </a:r>
            <a:endParaRPr lang="ru-RU" sz="2000" b="1" dirty="0">
              <a:latin typeface="+mn-lt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4488" y="4024326"/>
            <a:ext cx="4759376" cy="246690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1184" y="995031"/>
            <a:ext cx="4424213" cy="244424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198"/>
          <a:stretch/>
        </p:blipFill>
        <p:spPr>
          <a:xfrm>
            <a:off x="0" y="2408763"/>
            <a:ext cx="4523433" cy="259900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44569" y="1666700"/>
            <a:ext cx="27798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Вариант 1</a:t>
            </a:r>
          </a:p>
          <a:p>
            <a:pPr algn="ctr"/>
            <a:r>
              <a:rPr lang="ru-RU" b="1" dirty="0"/>
              <a:t>п</a:t>
            </a:r>
            <a:r>
              <a:rPr lang="ru-RU" b="1" dirty="0" smtClean="0"/>
              <a:t>ерпендикулярно граням</a:t>
            </a:r>
            <a:endParaRPr lang="ru-RU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5226160" y="782850"/>
            <a:ext cx="6512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Вариант 2 перпендикулярно линиям, проходящим через центр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621404" y="3355128"/>
            <a:ext cx="6744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Вариант </a:t>
            </a:r>
            <a:r>
              <a:rPr lang="en-US" b="1" dirty="0" smtClean="0"/>
              <a:t>3</a:t>
            </a:r>
            <a:r>
              <a:rPr lang="ru-RU" b="1" dirty="0" smtClean="0"/>
              <a:t> элементами упругой связи 51 типа</a:t>
            </a:r>
            <a:r>
              <a:rPr lang="en-US" b="1" dirty="0" smtClean="0"/>
              <a:t> </a:t>
            </a:r>
            <a:r>
              <a:rPr lang="ru-RU" b="1" dirty="0" smtClean="0"/>
              <a:t>с жесткостями </a:t>
            </a:r>
            <a:r>
              <a:rPr lang="en-US" b="1" dirty="0" smtClean="0"/>
              <a:t>X </a:t>
            </a:r>
            <a:r>
              <a:rPr lang="ru-RU" b="1" dirty="0" smtClean="0"/>
              <a:t>и </a:t>
            </a:r>
            <a:r>
              <a:rPr lang="en-US" b="1" dirty="0" smtClean="0"/>
              <a:t>Y</a:t>
            </a:r>
            <a:endParaRPr lang="ru-RU" b="1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3800870" y="3604313"/>
                <a:ext cx="4586961" cy="31143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ru-RU" sz="1600" dirty="0" smtClean="0"/>
                  <a:t>На основании СП 26.13330.2011 (п. 6.1.3)</a:t>
                </a:r>
                <a:br>
                  <a:rPr lang="ru-RU" sz="1600" dirty="0" smtClean="0"/>
                </a:br>
                <a:r>
                  <a:rPr lang="ru-RU" sz="1600" dirty="0" smtClean="0"/>
                  <a:t>жесткость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ru-RU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0,7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ru-RU" sz="2400" b="0" i="1" smtClean="0">
                                <a:latin typeface="Cambria Math" panose="02040503050406030204" pitchFamily="18" charset="0"/>
                              </a:rPr>
                              <m:t>пл</m:t>
                            </m:r>
                          </m:sub>
                        </m:sSub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endParaRPr lang="ru-RU" sz="2400" b="0" dirty="0" smtClean="0"/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ru-RU" sz="1600" dirty="0" smtClean="0"/>
                  <a:t>На основании пособия к </a:t>
                </a:r>
                <a:br>
                  <a:rPr lang="ru-RU" sz="1600" dirty="0" smtClean="0"/>
                </a:br>
                <a:r>
                  <a:rPr lang="ru-RU" sz="1600" dirty="0" smtClean="0"/>
                  <a:t>СНиП 2.02.01.83 (п. 2.241)</a:t>
                </a:r>
                <a:br>
                  <a:rPr lang="ru-RU" sz="1600" dirty="0" smtClean="0"/>
                </a:br>
                <a:r>
                  <a:rPr lang="ru-RU" sz="1600" dirty="0" smtClean="0"/>
                  <a:t>Жесткость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ru-RU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0,</m:t>
                        </m:r>
                        <m:r>
                          <a:rPr lang="ru-RU" sz="2400" b="0" i="1" smtClean="0">
                            <a:latin typeface="Cambria Math" panose="02040503050406030204" pitchFamily="18" charset="0"/>
                          </a:rPr>
                          <m:t>35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ru-RU" sz="2400" i="1">
                                <a:latin typeface="Cambria Math" panose="02040503050406030204" pitchFamily="18" charset="0"/>
                              </a:rPr>
                              <m:t>пл</m:t>
                            </m:r>
                          </m:sub>
                        </m:sSub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r>
                  <a:rPr lang="ru-RU" sz="1600" dirty="0" smtClean="0"/>
                  <a:t/>
                </a:r>
                <a:br>
                  <a:rPr lang="ru-RU" sz="1600" dirty="0" smtClean="0"/>
                </a:br>
                <a:r>
                  <a:rPr lang="en-US" sz="1600" i="1" dirty="0" smtClean="0"/>
                  <a:t>A</a:t>
                </a:r>
                <a:r>
                  <a:rPr lang="ru-RU" sz="1600" i="1" baseline="-10000" dirty="0" smtClean="0"/>
                  <a:t>пл</a:t>
                </a:r>
                <a:r>
                  <a:rPr lang="ru-RU" sz="1600" i="1" dirty="0" smtClean="0"/>
                  <a:t> </a:t>
                </a:r>
                <a:r>
                  <a:rPr lang="ru-RU" sz="1600" dirty="0" smtClean="0"/>
                  <a:t>– площадь плиты</a:t>
                </a:r>
                <a:br>
                  <a:rPr lang="ru-RU" sz="1600" dirty="0" smtClean="0"/>
                </a:br>
                <a:r>
                  <a:rPr lang="en-US" sz="1600" i="1" dirty="0" smtClean="0"/>
                  <a:t>N </a:t>
                </a:r>
                <a:r>
                  <a:rPr lang="en-US" sz="1600" dirty="0" smtClean="0"/>
                  <a:t>– </a:t>
                </a:r>
                <a:r>
                  <a:rPr lang="ru-RU" sz="1600" dirty="0" smtClean="0"/>
                  <a:t>количество узлов плиты</a:t>
                </a:r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ru-RU" sz="1600" dirty="0" smtClean="0"/>
                  <a:t>Также возможно на основе анализа</a:t>
                </a:r>
                <a:br>
                  <a:rPr lang="ru-RU" sz="1600" dirty="0" smtClean="0"/>
                </a:br>
                <a:r>
                  <a:rPr lang="ru-RU" sz="1600" dirty="0" smtClean="0"/>
                  <a:t>модели из объемных элементов</a:t>
                </a:r>
                <a:br>
                  <a:rPr lang="ru-RU" sz="1600" dirty="0" smtClean="0"/>
                </a:br>
                <a:r>
                  <a:rPr lang="ru-RU" sz="1600" dirty="0" smtClean="0"/>
                  <a:t>(сила, вызывающая единичное перемещение).</a:t>
                </a:r>
                <a:endParaRPr lang="ru-RU" sz="16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0870" y="3604313"/>
                <a:ext cx="4586961" cy="3114314"/>
              </a:xfrm>
              <a:prstGeom prst="rect">
                <a:avLst/>
              </a:prstGeom>
              <a:blipFill rotWithShape="0">
                <a:blip r:embed="rId8"/>
                <a:stretch>
                  <a:fillRect l="-532" t="-587" b="-156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Группа 4"/>
          <p:cNvGrpSpPr/>
          <p:nvPr/>
        </p:nvGrpSpPr>
        <p:grpSpPr>
          <a:xfrm>
            <a:off x="3269961" y="545075"/>
            <a:ext cx="6371343" cy="6042923"/>
            <a:chOff x="5171252" y="278143"/>
            <a:chExt cx="6371343" cy="6042923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171252" y="278143"/>
              <a:ext cx="6371343" cy="6042923"/>
            </a:xfrm>
            <a:prstGeom prst="rect">
              <a:avLst/>
            </a:prstGeom>
          </p:spPr>
        </p:pic>
        <p:sp>
          <p:nvSpPr>
            <p:cNvPr id="28" name="Прямоугольник 27"/>
            <p:cNvSpPr/>
            <p:nvPr/>
          </p:nvSpPr>
          <p:spPr>
            <a:xfrm>
              <a:off x="5336239" y="3670697"/>
              <a:ext cx="2323700" cy="38213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6402" tIns="43201" rIns="86402" bIns="43201" anchor="ctr"/>
            <a:lstStyle/>
            <a:p>
              <a:pPr algn="ctr">
                <a:defRPr/>
              </a:pPr>
              <a:endParaRPr lang="ru-RU"/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6256440" y="1962604"/>
            <a:ext cx="5273741" cy="4043941"/>
            <a:chOff x="6256440" y="1962604"/>
            <a:chExt cx="5273741" cy="4043941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256440" y="1962604"/>
              <a:ext cx="5273741" cy="4043941"/>
            </a:xfrm>
            <a:prstGeom prst="rect">
              <a:avLst/>
            </a:prstGeom>
          </p:spPr>
        </p:pic>
        <p:sp>
          <p:nvSpPr>
            <p:cNvPr id="7" name="Прямоугольник 6"/>
            <p:cNvSpPr/>
            <p:nvPr/>
          </p:nvSpPr>
          <p:spPr>
            <a:xfrm>
              <a:off x="6898044" y="4183581"/>
              <a:ext cx="4112023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ru-RU" sz="3600" b="1" dirty="0">
                  <a:solidFill>
                    <a:srgbClr val="2057A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SCAD Office </a:t>
              </a:r>
              <a:r>
                <a:rPr lang="en-US" altLang="ru-RU" sz="3600" b="1" dirty="0" smtClean="0">
                  <a:solidFill>
                    <a:srgbClr val="2057A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21.1.9.</a:t>
              </a:r>
              <a:r>
                <a:rPr lang="ru-RU" altLang="ru-RU" sz="3600" b="1" dirty="0" smtClean="0">
                  <a:solidFill>
                    <a:srgbClr val="2057A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7</a:t>
              </a:r>
            </a:p>
            <a:p>
              <a:r>
                <a:rPr lang="ru-RU" sz="3600" b="1" dirty="0" smtClean="0">
                  <a:solidFill>
                    <a:srgbClr val="2057A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передача из КРОСС</a:t>
              </a:r>
              <a:endParaRPr lang="ru-RU" sz="3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9663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b="8821"/>
          <a:stretch/>
        </p:blipFill>
        <p:spPr>
          <a:xfrm>
            <a:off x="145947" y="1561409"/>
            <a:ext cx="6813653" cy="525595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6667501"/>
            <a:ext cx="12192000" cy="190500"/>
          </a:xfrm>
          <a:prstGeom prst="rect">
            <a:avLst/>
          </a:prstGeom>
          <a:solidFill>
            <a:srgbClr val="C1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-20320" y="6574155"/>
            <a:ext cx="915670" cy="365125"/>
          </a:xfrm>
        </p:spPr>
        <p:txBody>
          <a:bodyPr/>
          <a:lstStyle/>
          <a:p>
            <a:fld id="{A85E2696-9A25-4BF3-905A-AF6D576C2189}" type="slidenum">
              <a:rPr lang="ru-RU" smtClean="0"/>
              <a:t>62</a:t>
            </a:fld>
            <a:r>
              <a:rPr lang="ru-RU" dirty="0" smtClean="0"/>
              <a:t>  </a:t>
            </a:r>
            <a:fld id="{FB805F14-5E4A-4D32-8FE4-1F9B2B9331E0}" type="datetime10">
              <a:rPr lang="ru-RU" smtClean="0"/>
              <a:t>09:30</a:t>
            </a:fld>
            <a:endParaRPr lang="ru-RU" dirty="0"/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5493703" y="6581696"/>
            <a:ext cx="19144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600" dirty="0" smtClean="0">
                <a:solidFill>
                  <a:srgbClr val="0000FF"/>
                </a:solidFill>
              </a:rPr>
              <a:t>www.scadsoft.com</a:t>
            </a:r>
            <a:endParaRPr lang="ru-RU" altLang="ru-RU" sz="1600" dirty="0">
              <a:solidFill>
                <a:srgbClr val="0000FF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583" y="123920"/>
            <a:ext cx="884611" cy="37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657034" y="7825107"/>
            <a:ext cx="180595" cy="23012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1000">
                <a:latin typeface="DINPro-Regular"/>
                <a:ea typeface="DINPro-Regular"/>
                <a:cs typeface="DINPro-Regular"/>
                <a:sym typeface="DINPro-Regular"/>
              </a:defRPr>
            </a:lvl1pPr>
          </a:lstStyle>
          <a:p>
            <a:fld id="{86CB4B4D-7CA3-9044-876B-883B54F8677D}" type="slidenum">
              <a:rPr/>
              <a:pPr/>
              <a:t>62</a:t>
            </a:fld>
            <a:endParaRPr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20889" y="6411535"/>
            <a:ext cx="462898" cy="476944"/>
          </a:xfrm>
          <a:prstGeom prst="rect">
            <a:avLst/>
          </a:prstGeom>
        </p:spPr>
      </p:pic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8213" y="49835"/>
            <a:ext cx="111605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SCAD Office 21.1.9.5.</a:t>
            </a:r>
            <a:r>
              <a:rPr lang="ru-RU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Новые функции и развитие интерфейса </a:t>
            </a: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uk-UA" altLang="ru-RU" sz="2800" b="1" dirty="0">
              <a:solidFill>
                <a:srgbClr val="2057A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6" name="Заголовок 1"/>
          <p:cNvSpPr>
            <a:spLocks noGrp="1"/>
          </p:cNvSpPr>
          <p:nvPr>
            <p:ph type="title"/>
          </p:nvPr>
        </p:nvSpPr>
        <p:spPr>
          <a:xfrm>
            <a:off x="8213" y="584774"/>
            <a:ext cx="12293472" cy="901812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+mn-lt"/>
              </a:rPr>
              <a:t>Реализована </a:t>
            </a:r>
            <a:r>
              <a:rPr lang="ru-RU" sz="2000" b="1" dirty="0">
                <a:latin typeface="+mn-lt"/>
              </a:rPr>
              <a:t>возможность произвести настройку и скрыть в списке результатов расчета по загружениям отдельные типы данных(например, скрыть формы колебаний, комбинации загружений и т.п.) щелчком правой кнопкой мыши на списке Выбор загружений</a:t>
            </a:r>
          </a:p>
        </p:txBody>
      </p:sp>
      <p:pic>
        <p:nvPicPr>
          <p:cNvPr id="29" name="Рисунок 28"/>
          <p:cNvPicPr/>
          <p:nvPr/>
        </p:nvPicPr>
        <p:blipFill>
          <a:blip r:embed="rId6"/>
          <a:stretch>
            <a:fillRect/>
          </a:stretch>
        </p:blipFill>
        <p:spPr>
          <a:xfrm>
            <a:off x="7174098" y="1579932"/>
            <a:ext cx="4871912" cy="354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72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6667501"/>
            <a:ext cx="12192000" cy="190500"/>
          </a:xfrm>
          <a:prstGeom prst="rect">
            <a:avLst/>
          </a:prstGeom>
          <a:solidFill>
            <a:srgbClr val="C1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-20320" y="6574155"/>
            <a:ext cx="915670" cy="365125"/>
          </a:xfrm>
        </p:spPr>
        <p:txBody>
          <a:bodyPr/>
          <a:lstStyle/>
          <a:p>
            <a:fld id="{A85E2696-9A25-4BF3-905A-AF6D576C2189}" type="slidenum">
              <a:rPr lang="ru-RU" smtClean="0"/>
              <a:t>63</a:t>
            </a:fld>
            <a:r>
              <a:rPr lang="ru-RU" dirty="0" smtClean="0"/>
              <a:t>  </a:t>
            </a:r>
            <a:fld id="{FB805F14-5E4A-4D32-8FE4-1F9B2B9331E0}" type="datetime10">
              <a:rPr lang="ru-RU" smtClean="0"/>
              <a:t>09:30</a:t>
            </a:fld>
            <a:endParaRPr lang="ru-RU" dirty="0"/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5493703" y="6581696"/>
            <a:ext cx="19144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600" dirty="0" smtClean="0">
                <a:solidFill>
                  <a:srgbClr val="0000FF"/>
                </a:solidFill>
              </a:rPr>
              <a:t>www.scadsoft.com</a:t>
            </a:r>
            <a:endParaRPr lang="ru-RU" altLang="ru-RU" sz="1600" dirty="0">
              <a:solidFill>
                <a:srgbClr val="0000FF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583" y="123920"/>
            <a:ext cx="884611" cy="37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657034" y="7825107"/>
            <a:ext cx="180595" cy="23012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1000">
                <a:latin typeface="DINPro-Regular"/>
                <a:ea typeface="DINPro-Regular"/>
                <a:cs typeface="DINPro-Regular"/>
                <a:sym typeface="DINPro-Regular"/>
              </a:defRPr>
            </a:lvl1pPr>
          </a:lstStyle>
          <a:p>
            <a:fld id="{86CB4B4D-7CA3-9044-876B-883B54F8677D}" type="slidenum">
              <a:rPr/>
              <a:pPr/>
              <a:t>63</a:t>
            </a:fld>
            <a:endParaRPr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20889" y="6411535"/>
            <a:ext cx="462898" cy="476944"/>
          </a:xfrm>
          <a:prstGeom prst="rect">
            <a:avLst/>
          </a:prstGeom>
        </p:spPr>
      </p:pic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8213" y="49835"/>
            <a:ext cx="111605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SCAD Office 21.1.9.5.</a:t>
            </a:r>
            <a:r>
              <a:rPr lang="ru-RU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Новые функции и развитие интерфейса </a:t>
            </a: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uk-UA" altLang="ru-RU" sz="2800" b="1" dirty="0">
              <a:solidFill>
                <a:srgbClr val="2057A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6" name="Заголовок 1"/>
          <p:cNvSpPr>
            <a:spLocks noGrp="1"/>
          </p:cNvSpPr>
          <p:nvPr>
            <p:ph type="title"/>
          </p:nvPr>
        </p:nvSpPr>
        <p:spPr>
          <a:xfrm>
            <a:off x="8213" y="584774"/>
            <a:ext cx="12293472" cy="441386"/>
          </a:xfrm>
        </p:spPr>
        <p:txBody>
          <a:bodyPr>
            <a:noAutofit/>
          </a:bodyPr>
          <a:lstStyle/>
          <a:p>
            <a:r>
              <a:rPr lang="ru-RU" sz="2000" b="1" dirty="0">
                <a:latin typeface="+mn-lt"/>
              </a:rPr>
              <a:t>В настройках шрифтов появилась возможность быстрой установки единого цвета и размера шрифтов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b="44481"/>
          <a:stretch/>
        </p:blipFill>
        <p:spPr>
          <a:xfrm>
            <a:off x="437515" y="1037879"/>
            <a:ext cx="11022965" cy="557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04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213" y="49835"/>
            <a:ext cx="786206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Список новшеств релиза 21.1.9.7  </a:t>
            </a:r>
            <a:endParaRPr lang="uk-UA" altLang="ru-RU" sz="2800" b="1" dirty="0">
              <a:solidFill>
                <a:srgbClr val="2057A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67501"/>
            <a:ext cx="12192000" cy="190500"/>
          </a:xfrm>
          <a:prstGeom prst="rect">
            <a:avLst/>
          </a:prstGeom>
          <a:solidFill>
            <a:srgbClr val="C1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-20320" y="6574155"/>
            <a:ext cx="915670" cy="365125"/>
          </a:xfrm>
        </p:spPr>
        <p:txBody>
          <a:bodyPr/>
          <a:lstStyle/>
          <a:p>
            <a:fld id="{A85E2696-9A25-4BF3-905A-AF6D576C2189}" type="slidenum">
              <a:rPr lang="ru-RU" smtClean="0"/>
              <a:t>64</a:t>
            </a:fld>
            <a:r>
              <a:rPr lang="ru-RU" dirty="0" smtClean="0"/>
              <a:t>  </a:t>
            </a:r>
            <a:fld id="{FB805F14-5E4A-4D32-8FE4-1F9B2B9331E0}" type="datetime10">
              <a:rPr lang="ru-RU" smtClean="0"/>
              <a:t>09:30</a:t>
            </a:fld>
            <a:endParaRPr lang="ru-RU" dirty="0"/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5493703" y="6581696"/>
            <a:ext cx="19144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600" dirty="0" smtClean="0">
                <a:solidFill>
                  <a:srgbClr val="0000FF"/>
                </a:solidFill>
              </a:rPr>
              <a:t>www.scadsoft.com</a:t>
            </a:r>
            <a:endParaRPr lang="ru-RU" altLang="ru-RU" sz="1600" dirty="0">
              <a:solidFill>
                <a:srgbClr val="0000FF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583" y="123920"/>
            <a:ext cx="884611" cy="37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9245" y="498969"/>
            <a:ext cx="57506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Список изменений в разрабатываемом релизе всегда</a:t>
            </a:r>
            <a:br>
              <a:rPr lang="ru-RU" dirty="0" smtClean="0"/>
            </a:br>
            <a:r>
              <a:rPr lang="ru-RU" dirty="0" smtClean="0"/>
              <a:t>на сайте по ссылке </a:t>
            </a:r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scadsoft.com/changes_all_full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706" r="1103"/>
          <a:stretch/>
        </p:blipFill>
        <p:spPr>
          <a:xfrm>
            <a:off x="109245" y="1173131"/>
            <a:ext cx="4576948" cy="54285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6538" y="1176902"/>
            <a:ext cx="4568816" cy="542099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3250" y="1196961"/>
            <a:ext cx="3914160" cy="540093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249876" y="2522678"/>
            <a:ext cx="1002870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/>
              <a:t>27 изменений и новшеств!</a:t>
            </a:r>
            <a:endParaRPr lang="ru-RU" sz="6600" b="1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20889" y="6411535"/>
            <a:ext cx="462898" cy="47694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59922" y="77878"/>
            <a:ext cx="1018705" cy="106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51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213" y="49835"/>
            <a:ext cx="111605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SCAD Office 21.1.9.7.</a:t>
            </a:r>
            <a:r>
              <a:rPr lang="ru-RU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Новые</a:t>
            </a:r>
            <a:r>
              <a:rPr lang="ru-RU" altLang="ru-RU" sz="2800" b="1" dirty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нормы</a:t>
            </a:r>
            <a:endParaRPr lang="uk-UA" altLang="ru-RU" sz="2800" b="1" dirty="0">
              <a:solidFill>
                <a:srgbClr val="2057A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67501"/>
            <a:ext cx="12192000" cy="190500"/>
          </a:xfrm>
          <a:prstGeom prst="rect">
            <a:avLst/>
          </a:prstGeom>
          <a:solidFill>
            <a:srgbClr val="C1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-20320" y="6574155"/>
            <a:ext cx="915670" cy="365125"/>
          </a:xfrm>
        </p:spPr>
        <p:txBody>
          <a:bodyPr/>
          <a:lstStyle/>
          <a:p>
            <a:fld id="{A85E2696-9A25-4BF3-905A-AF6D576C2189}" type="slidenum">
              <a:rPr lang="ru-RU" smtClean="0"/>
              <a:t>65</a:t>
            </a:fld>
            <a:r>
              <a:rPr lang="ru-RU" dirty="0" smtClean="0"/>
              <a:t>  </a:t>
            </a:r>
            <a:fld id="{FB805F14-5E4A-4D32-8FE4-1F9B2B9331E0}" type="datetime10">
              <a:rPr lang="ru-RU" smtClean="0"/>
              <a:t>09:30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20889" y="6411535"/>
            <a:ext cx="462898" cy="476944"/>
          </a:xfrm>
          <a:prstGeom prst="rect">
            <a:avLst/>
          </a:prstGeom>
        </p:spPr>
      </p:pic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5493703" y="6581696"/>
            <a:ext cx="19144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600" dirty="0" smtClean="0">
                <a:solidFill>
                  <a:srgbClr val="0000FF"/>
                </a:solidFill>
              </a:rPr>
              <a:t>www.scadsoft.com</a:t>
            </a:r>
            <a:endParaRPr lang="ru-RU" altLang="ru-RU" sz="1600" dirty="0">
              <a:solidFill>
                <a:srgbClr val="0000FF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583" y="123920"/>
            <a:ext cx="884611" cy="37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62406" y="729441"/>
            <a:ext cx="11955038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3600"/>
              </a:spcBef>
              <a:buFont typeface="Wingdings" panose="05000000000000000000" pitchFamily="2" charset="2"/>
              <a:buChar char="ü"/>
            </a:pPr>
            <a:r>
              <a:rPr lang="ru-RU" sz="3800" dirty="0" smtClean="0"/>
              <a:t>СП 295.1325800</a:t>
            </a:r>
            <a:r>
              <a:rPr lang="en-US" sz="3800" dirty="0" smtClean="0"/>
              <a:t> </a:t>
            </a:r>
            <a:r>
              <a:rPr lang="ru-RU" sz="3800" dirty="0"/>
              <a:t>«Конструкции бетонные, армированные полимерной композитной арматурой. Правила проектирования»</a:t>
            </a:r>
            <a:r>
              <a:rPr lang="en-US" sz="3800" dirty="0" smtClean="0"/>
              <a:t>;</a:t>
            </a:r>
            <a:endParaRPr lang="ru-RU" sz="3800" dirty="0" smtClean="0"/>
          </a:p>
          <a:p>
            <a:pPr marL="285750" indent="-285750">
              <a:spcBef>
                <a:spcPts val="3600"/>
              </a:spcBef>
              <a:buFont typeface="Wingdings" panose="05000000000000000000" pitchFamily="2" charset="2"/>
              <a:buChar char="ü"/>
            </a:pPr>
            <a:r>
              <a:rPr lang="ru-RU" sz="3800" dirty="0" smtClean="0"/>
              <a:t>СНиП РК 5.04-23-2002 «Стальные конструкции. Нормы проектирования» </a:t>
            </a:r>
            <a:r>
              <a:rPr lang="ru-RU" sz="3800" dirty="0" err="1" smtClean="0"/>
              <a:t>респ</a:t>
            </a:r>
            <a:r>
              <a:rPr lang="ru-RU" sz="3800" dirty="0" smtClean="0"/>
              <a:t>. Казахстан</a:t>
            </a:r>
            <a:r>
              <a:rPr lang="en-US" sz="3800" dirty="0" smtClean="0"/>
              <a:t>;</a:t>
            </a:r>
          </a:p>
          <a:p>
            <a:pPr marL="285750" indent="-285750">
              <a:spcBef>
                <a:spcPts val="3600"/>
              </a:spcBef>
              <a:buFont typeface="Wingdings" panose="05000000000000000000" pitchFamily="2" charset="2"/>
              <a:buChar char="ü"/>
            </a:pPr>
            <a:r>
              <a:rPr lang="en-US" sz="3800" dirty="0" smtClean="0"/>
              <a:t>EN 1998-1</a:t>
            </a:r>
            <a:r>
              <a:rPr lang="ru-RU" sz="3800" dirty="0" smtClean="0"/>
              <a:t> «</a:t>
            </a:r>
            <a:r>
              <a:rPr lang="ru-RU" sz="3800" dirty="0" err="1" smtClean="0"/>
              <a:t>Еврокод</a:t>
            </a:r>
            <a:r>
              <a:rPr lang="ru-RU" sz="3800" dirty="0" smtClean="0"/>
              <a:t> 8</a:t>
            </a:r>
            <a:r>
              <a:rPr lang="en-US" sz="3800" dirty="0" smtClean="0"/>
              <a:t>: </a:t>
            </a:r>
            <a:r>
              <a:rPr lang="ru-RU" sz="3800" dirty="0" smtClean="0"/>
              <a:t>Проектирование сейсмостойких сооружений – Часть 1</a:t>
            </a:r>
            <a:r>
              <a:rPr lang="en-US" sz="3800" dirty="0" smtClean="0"/>
              <a:t>: </a:t>
            </a:r>
            <a:r>
              <a:rPr lang="ru-RU" sz="3800" dirty="0" smtClean="0"/>
              <a:t>Общие правила, сейсмические воздействия и правила для зданий». </a:t>
            </a:r>
            <a:endParaRPr lang="ru-RU" sz="3800" dirty="0"/>
          </a:p>
        </p:txBody>
      </p:sp>
    </p:spTree>
    <p:extLst>
      <p:ext uri="{BB962C8B-B14F-4D97-AF65-F5344CB8AC3E}">
        <p14:creationId xmlns:p14="http://schemas.microsoft.com/office/powerpoint/2010/main" val="139171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213" y="49835"/>
            <a:ext cx="111605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SCAD Office 21.1.9.7.</a:t>
            </a:r>
            <a:r>
              <a:rPr lang="ru-RU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Новые возможности по расчетам конструкций </a:t>
            </a: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uk-UA" altLang="ru-RU" sz="2800" b="1" dirty="0">
              <a:solidFill>
                <a:srgbClr val="2057A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67501"/>
            <a:ext cx="12192000" cy="190500"/>
          </a:xfrm>
          <a:prstGeom prst="rect">
            <a:avLst/>
          </a:prstGeom>
          <a:solidFill>
            <a:srgbClr val="C1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-20320" y="6574155"/>
            <a:ext cx="915670" cy="365125"/>
          </a:xfrm>
        </p:spPr>
        <p:txBody>
          <a:bodyPr/>
          <a:lstStyle/>
          <a:p>
            <a:fld id="{A85E2696-9A25-4BF3-905A-AF6D576C2189}" type="slidenum">
              <a:rPr lang="ru-RU" smtClean="0"/>
              <a:t>66</a:t>
            </a:fld>
            <a:r>
              <a:rPr lang="ru-RU" dirty="0" smtClean="0"/>
              <a:t>  </a:t>
            </a:r>
            <a:fld id="{FB805F14-5E4A-4D32-8FE4-1F9B2B9331E0}" type="datetime10">
              <a:rPr lang="ru-RU" smtClean="0"/>
              <a:t>09:30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20889" y="6411535"/>
            <a:ext cx="462898" cy="476944"/>
          </a:xfrm>
          <a:prstGeom prst="rect">
            <a:avLst/>
          </a:prstGeom>
        </p:spPr>
      </p:pic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5493703" y="6581696"/>
            <a:ext cx="19144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600" dirty="0" smtClean="0">
                <a:solidFill>
                  <a:srgbClr val="0000FF"/>
                </a:solidFill>
              </a:rPr>
              <a:t>www.scadsoft.com</a:t>
            </a:r>
            <a:endParaRPr lang="ru-RU" altLang="ru-RU" sz="1600" dirty="0">
              <a:solidFill>
                <a:srgbClr val="0000FF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583" y="123920"/>
            <a:ext cx="884611" cy="37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18192" y="526531"/>
            <a:ext cx="11955038" cy="6386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 smtClean="0"/>
              <a:t>SCAD</a:t>
            </a:r>
            <a:r>
              <a:rPr lang="en-US" sz="2700" b="1" dirty="0"/>
              <a:t>++:</a:t>
            </a:r>
            <a:endParaRPr lang="en-US" sz="2700" b="1" dirty="0" smtClean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2700" dirty="0"/>
              <a:t>прямое интегрирование физически нелинейных систем</a:t>
            </a:r>
            <a:r>
              <a:rPr lang="en-US" sz="2700" dirty="0"/>
              <a:t>;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2700" dirty="0"/>
              <a:t>критерий РСУ - </a:t>
            </a:r>
            <a:r>
              <a:rPr lang="en-US" sz="2700" dirty="0"/>
              <a:t>max(|</a:t>
            </a:r>
            <a:r>
              <a:rPr lang="en-US" sz="2700" dirty="0" err="1"/>
              <a:t>Qx</a:t>
            </a:r>
            <a:r>
              <a:rPr lang="en-US" sz="2700" dirty="0"/>
              <a:t>|+|</a:t>
            </a:r>
            <a:r>
              <a:rPr lang="en-US" sz="2700" dirty="0" err="1"/>
              <a:t>Qy</a:t>
            </a:r>
            <a:r>
              <a:rPr lang="en-US" sz="2700" dirty="0"/>
              <a:t>|)</a:t>
            </a:r>
            <a:r>
              <a:rPr lang="ru-RU" sz="2700" dirty="0"/>
              <a:t> для пластин и оболочек</a:t>
            </a:r>
            <a:r>
              <a:rPr lang="en-US" sz="2700" dirty="0"/>
              <a:t>;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2700" dirty="0"/>
              <a:t>расчет на сейсмические воздействия по </a:t>
            </a:r>
            <a:r>
              <a:rPr lang="en-US" sz="2700" dirty="0"/>
              <a:t>EN 1998-1;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2700" dirty="0"/>
              <a:t>возможность использования формулы (8.106) и ограничения расстояния между трещинами по рекомендациям п. 8.2.17 СП 63.13330 при расчете железобетонных пластин</a:t>
            </a:r>
            <a:r>
              <a:rPr lang="en-US" sz="2700" dirty="0"/>
              <a:t>;</a:t>
            </a:r>
          </a:p>
          <a:p>
            <a:pPr>
              <a:spcBef>
                <a:spcPts val="600"/>
              </a:spcBef>
            </a:pPr>
            <a:r>
              <a:rPr lang="en-US" sz="2700" b="1" dirty="0"/>
              <a:t>SCAD</a:t>
            </a:r>
            <a:r>
              <a:rPr lang="en-US" sz="2700" b="1" dirty="0" smtClean="0"/>
              <a:t>++</a:t>
            </a:r>
            <a:r>
              <a:rPr lang="ru-RU" sz="2700" b="1" dirty="0" smtClean="0"/>
              <a:t> и КРИСТАЛЛ</a:t>
            </a:r>
            <a:r>
              <a:rPr lang="en-US" sz="2700" b="1" dirty="0" smtClean="0"/>
              <a:t>:</a:t>
            </a:r>
            <a:endParaRPr lang="en-US" sz="2700" b="1" dirty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2700" dirty="0" smtClean="0"/>
              <a:t>выбор правила вычисления коэффициента устойчивости при изгибе </a:t>
            </a:r>
            <a:r>
              <a:rPr lang="el-GR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sz="27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700" dirty="0" smtClean="0"/>
              <a:t>;</a:t>
            </a:r>
          </a:p>
          <a:p>
            <a:pPr>
              <a:spcBef>
                <a:spcPts val="600"/>
              </a:spcBef>
            </a:pPr>
            <a:r>
              <a:rPr lang="en-US" sz="2700" b="1" dirty="0"/>
              <a:t>SCAD++</a:t>
            </a:r>
            <a:r>
              <a:rPr lang="ru-RU" sz="2700" b="1" dirty="0"/>
              <a:t> и </a:t>
            </a:r>
            <a:r>
              <a:rPr lang="ru-RU" sz="2700" b="1" dirty="0" smtClean="0"/>
              <a:t>АРБАТ</a:t>
            </a:r>
            <a:r>
              <a:rPr lang="en-US" sz="2700" b="1" dirty="0" smtClean="0"/>
              <a:t>:</a:t>
            </a:r>
            <a:endParaRPr lang="en-US" sz="2700" b="1" dirty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2700" dirty="0" smtClean="0"/>
              <a:t>подбор и проверка композитной арматуры согласно СП 295.1325800</a:t>
            </a:r>
            <a:r>
              <a:rPr lang="en-US" sz="2700" dirty="0" smtClean="0"/>
              <a:t>;</a:t>
            </a:r>
            <a:endParaRPr lang="ru-RU" sz="2700" dirty="0" smtClean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2700" dirty="0" smtClean="0"/>
              <a:t>возможность увеличения продольной арматуры для удовлетворения требованиям п. 8.1.34 СП 63.13330 при подборе армирования в стержнях. </a:t>
            </a:r>
            <a:endParaRPr lang="ru-RU" sz="2700" dirty="0"/>
          </a:p>
        </p:txBody>
      </p:sp>
    </p:spTree>
    <p:extLst>
      <p:ext uri="{BB962C8B-B14F-4D97-AF65-F5344CB8AC3E}">
        <p14:creationId xmlns:p14="http://schemas.microsoft.com/office/powerpoint/2010/main" val="309345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213" y="49835"/>
            <a:ext cx="111605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SCAD Office 21.1.9.7.</a:t>
            </a:r>
            <a:r>
              <a:rPr lang="ru-RU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Новые возможности по расчетам конструкций </a:t>
            </a: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uk-UA" altLang="ru-RU" sz="2800" b="1" dirty="0">
              <a:solidFill>
                <a:srgbClr val="2057A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67501"/>
            <a:ext cx="12192000" cy="190500"/>
          </a:xfrm>
          <a:prstGeom prst="rect">
            <a:avLst/>
          </a:prstGeom>
          <a:solidFill>
            <a:srgbClr val="C1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-20320" y="6574155"/>
            <a:ext cx="915670" cy="365125"/>
          </a:xfrm>
        </p:spPr>
        <p:txBody>
          <a:bodyPr/>
          <a:lstStyle/>
          <a:p>
            <a:fld id="{A85E2696-9A25-4BF3-905A-AF6D576C2189}" type="slidenum">
              <a:rPr lang="ru-RU" smtClean="0"/>
              <a:t>67</a:t>
            </a:fld>
            <a:r>
              <a:rPr lang="ru-RU" dirty="0" smtClean="0"/>
              <a:t>  </a:t>
            </a:r>
            <a:fld id="{FB805F14-5E4A-4D32-8FE4-1F9B2B9331E0}" type="datetime10">
              <a:rPr lang="ru-RU" smtClean="0"/>
              <a:t>09:30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20889" y="6411535"/>
            <a:ext cx="462898" cy="476944"/>
          </a:xfrm>
          <a:prstGeom prst="rect">
            <a:avLst/>
          </a:prstGeom>
        </p:spPr>
      </p:pic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5493703" y="6581696"/>
            <a:ext cx="19144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600" dirty="0" smtClean="0">
                <a:solidFill>
                  <a:srgbClr val="0000FF"/>
                </a:solidFill>
              </a:rPr>
              <a:t>www.scadsoft.com</a:t>
            </a:r>
            <a:endParaRPr lang="ru-RU" altLang="ru-RU" sz="1600" dirty="0">
              <a:solidFill>
                <a:srgbClr val="0000FF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583" y="123920"/>
            <a:ext cx="884611" cy="37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4909" y="536988"/>
            <a:ext cx="11955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Выбор </a:t>
            </a:r>
            <a:r>
              <a:rPr lang="ru-RU" sz="2000" b="1" dirty="0"/>
              <a:t>правила вычисления коэффициента устойчивости при изгибе </a:t>
            </a:r>
            <a:r>
              <a:rPr lang="el-G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ru-RU" sz="2000" b="1" baseline="-25000" dirty="0" smtClean="0"/>
              <a:t>b </a:t>
            </a:r>
            <a:r>
              <a:rPr lang="ru-RU" sz="2000" b="1" dirty="0" smtClean="0"/>
              <a:t>при расчетах элементов стальных конструкций в </a:t>
            </a:r>
            <a:r>
              <a:rPr lang="en-US" sz="2000" b="1" dirty="0" smtClean="0"/>
              <a:t>SCAD++ </a:t>
            </a:r>
            <a:r>
              <a:rPr lang="ru-RU" sz="2000" b="1" dirty="0" smtClean="0"/>
              <a:t>и КРИСТАЛЛ</a:t>
            </a:r>
            <a:r>
              <a:rPr lang="ru-RU" sz="2000" dirty="0" smtClean="0"/>
              <a:t> 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998" y="1216027"/>
            <a:ext cx="5448553" cy="52878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4133" y="1195583"/>
            <a:ext cx="5275321" cy="5304834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2901548" y="4587240"/>
            <a:ext cx="359812" cy="2895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02" tIns="43201" rIns="86402" bIns="43201"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97647" y="1411129"/>
            <a:ext cx="6064781" cy="5132548"/>
            <a:chOff x="69138" y="1504475"/>
            <a:chExt cx="6064781" cy="5132548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2913681" y="4610747"/>
              <a:ext cx="302217" cy="26347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6402" tIns="43201" rIns="86402" bIns="43201"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138" y="1504475"/>
              <a:ext cx="6036272" cy="3658891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17467" y="5167033"/>
              <a:ext cx="5916452" cy="1469990"/>
            </a:xfrm>
            <a:prstGeom prst="rect">
              <a:avLst/>
            </a:prstGeom>
          </p:spPr>
        </p:pic>
        <p:sp>
          <p:nvSpPr>
            <p:cNvPr id="17" name="Прямоугольник 16"/>
            <p:cNvSpPr/>
            <p:nvPr/>
          </p:nvSpPr>
          <p:spPr>
            <a:xfrm>
              <a:off x="3474215" y="2626962"/>
              <a:ext cx="2546878" cy="178231"/>
            </a:xfrm>
            <a:prstGeom prst="rect">
              <a:avLst/>
            </a:prstGeom>
            <a:solidFill>
              <a:srgbClr val="FF00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967438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213" y="49835"/>
            <a:ext cx="111605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SCAD Office 21.1.9.7.</a:t>
            </a:r>
            <a:r>
              <a:rPr lang="ru-RU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Новые возможности по расчетам конструкций </a:t>
            </a: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uk-UA" altLang="ru-RU" sz="2800" b="1" dirty="0">
              <a:solidFill>
                <a:srgbClr val="2057A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67501"/>
            <a:ext cx="12192000" cy="190500"/>
          </a:xfrm>
          <a:prstGeom prst="rect">
            <a:avLst/>
          </a:prstGeom>
          <a:solidFill>
            <a:srgbClr val="C1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-20320" y="6574155"/>
            <a:ext cx="915670" cy="365125"/>
          </a:xfrm>
        </p:spPr>
        <p:txBody>
          <a:bodyPr/>
          <a:lstStyle/>
          <a:p>
            <a:fld id="{A85E2696-9A25-4BF3-905A-AF6D576C2189}" type="slidenum">
              <a:rPr lang="ru-RU" smtClean="0"/>
              <a:t>68</a:t>
            </a:fld>
            <a:r>
              <a:rPr lang="ru-RU" dirty="0" smtClean="0"/>
              <a:t>  </a:t>
            </a:r>
            <a:fld id="{FB805F14-5E4A-4D32-8FE4-1F9B2B9331E0}" type="datetime10">
              <a:rPr lang="ru-RU" smtClean="0"/>
              <a:t>09:30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20889" y="6411535"/>
            <a:ext cx="462898" cy="476944"/>
          </a:xfrm>
          <a:prstGeom prst="rect">
            <a:avLst/>
          </a:prstGeom>
        </p:spPr>
      </p:pic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5493703" y="6581696"/>
            <a:ext cx="19144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600" dirty="0" smtClean="0">
                <a:solidFill>
                  <a:srgbClr val="0000FF"/>
                </a:solidFill>
              </a:rPr>
              <a:t>www.scadsoft.com</a:t>
            </a:r>
            <a:endParaRPr lang="ru-RU" altLang="ru-RU" sz="1600" dirty="0">
              <a:solidFill>
                <a:srgbClr val="0000FF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583" y="123920"/>
            <a:ext cx="884611" cy="37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84909" y="536988"/>
            <a:ext cx="119550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Подбор </a:t>
            </a:r>
            <a:r>
              <a:rPr lang="ru-RU" sz="2000" b="1" dirty="0"/>
              <a:t>и проверка композитной арматуры согласно СП </a:t>
            </a:r>
            <a:r>
              <a:rPr lang="ru-RU" sz="2000" b="1" dirty="0" smtClean="0"/>
              <a:t>295.1325800 в </a:t>
            </a:r>
            <a:r>
              <a:rPr lang="en-US" sz="2000" b="1" dirty="0" smtClean="0"/>
              <a:t>SCAD++ </a:t>
            </a:r>
            <a:r>
              <a:rPr lang="ru-RU" sz="2000" b="1" dirty="0" smtClean="0"/>
              <a:t>и АРБАТ</a:t>
            </a:r>
            <a:endParaRPr lang="ru-RU" sz="20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33" y="1015627"/>
            <a:ext cx="5762667" cy="524350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6"/>
          <a:srcRect r="17618"/>
          <a:stretch/>
        </p:blipFill>
        <p:spPr>
          <a:xfrm>
            <a:off x="5969386" y="1015627"/>
            <a:ext cx="5751503" cy="527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9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213" y="49835"/>
            <a:ext cx="111605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SCAD Office 21.1.9.7.</a:t>
            </a:r>
            <a:r>
              <a:rPr lang="ru-RU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Новые возможности по расчетам конструкций </a:t>
            </a: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uk-UA" altLang="ru-RU" sz="2800" b="1" dirty="0">
              <a:solidFill>
                <a:srgbClr val="2057A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67501"/>
            <a:ext cx="12192000" cy="190500"/>
          </a:xfrm>
          <a:prstGeom prst="rect">
            <a:avLst/>
          </a:prstGeom>
          <a:solidFill>
            <a:srgbClr val="C1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-20320" y="6574155"/>
            <a:ext cx="915670" cy="365125"/>
          </a:xfrm>
        </p:spPr>
        <p:txBody>
          <a:bodyPr/>
          <a:lstStyle/>
          <a:p>
            <a:fld id="{A85E2696-9A25-4BF3-905A-AF6D576C2189}" type="slidenum">
              <a:rPr lang="ru-RU" smtClean="0"/>
              <a:t>69</a:t>
            </a:fld>
            <a:r>
              <a:rPr lang="ru-RU" dirty="0" smtClean="0"/>
              <a:t>  </a:t>
            </a:r>
            <a:fld id="{FB805F14-5E4A-4D32-8FE4-1F9B2B9331E0}" type="datetime10">
              <a:rPr lang="ru-RU" smtClean="0"/>
              <a:t>09:30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20889" y="6411535"/>
            <a:ext cx="462898" cy="476944"/>
          </a:xfrm>
          <a:prstGeom prst="rect">
            <a:avLst/>
          </a:prstGeom>
        </p:spPr>
      </p:pic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5493703" y="6581696"/>
            <a:ext cx="19144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600" dirty="0" smtClean="0">
                <a:solidFill>
                  <a:srgbClr val="0000FF"/>
                </a:solidFill>
              </a:rPr>
              <a:t>www.scadsoft.com</a:t>
            </a:r>
            <a:endParaRPr lang="ru-RU" altLang="ru-RU" sz="1600" dirty="0">
              <a:solidFill>
                <a:srgbClr val="0000FF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583" y="123920"/>
            <a:ext cx="884611" cy="37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84909" y="536988"/>
            <a:ext cx="11955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Возможность использования формулы (8.106), а также ограничения расстояния между трещинами по рекомендациям п. 8.2.17 СП 63.13330 при расчете железобетонных пластин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179" y="1558304"/>
            <a:ext cx="11921642" cy="21468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1526" y="4224262"/>
            <a:ext cx="12098347" cy="182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52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213" y="49835"/>
            <a:ext cx="111605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SCAD Office 21.1.9.5. </a:t>
            </a:r>
            <a:r>
              <a:rPr lang="ru-RU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Новые нормы и изменения в нормах</a:t>
            </a:r>
            <a:endParaRPr lang="uk-UA" altLang="ru-RU" sz="2800" b="1" dirty="0">
              <a:solidFill>
                <a:srgbClr val="2057A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67501"/>
            <a:ext cx="12192000" cy="190500"/>
          </a:xfrm>
          <a:prstGeom prst="rect">
            <a:avLst/>
          </a:prstGeom>
          <a:solidFill>
            <a:srgbClr val="C1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-20320" y="6574155"/>
            <a:ext cx="915670" cy="365125"/>
          </a:xfrm>
        </p:spPr>
        <p:txBody>
          <a:bodyPr/>
          <a:lstStyle/>
          <a:p>
            <a:fld id="{A85E2696-9A25-4BF3-905A-AF6D576C2189}" type="slidenum">
              <a:rPr lang="ru-RU" smtClean="0"/>
              <a:t>7</a:t>
            </a:fld>
            <a:r>
              <a:rPr lang="ru-RU" dirty="0" smtClean="0"/>
              <a:t>  </a:t>
            </a:r>
            <a:fld id="{FB805F14-5E4A-4D32-8FE4-1F9B2B9331E0}" type="datetime10">
              <a:rPr lang="ru-RU" smtClean="0"/>
              <a:t>09:30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20889" y="6411535"/>
            <a:ext cx="462898" cy="476944"/>
          </a:xfrm>
          <a:prstGeom prst="rect">
            <a:avLst/>
          </a:prstGeom>
        </p:spPr>
      </p:pic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5493703" y="6581696"/>
            <a:ext cx="19144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600" dirty="0" smtClean="0">
                <a:solidFill>
                  <a:srgbClr val="0000FF"/>
                </a:solidFill>
              </a:rPr>
              <a:t>www.scadsoft.com</a:t>
            </a:r>
            <a:endParaRPr lang="ru-RU" altLang="ru-RU" sz="1600" dirty="0">
              <a:solidFill>
                <a:srgbClr val="0000FF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583" y="123920"/>
            <a:ext cx="884611" cy="37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13" y="508530"/>
            <a:ext cx="7491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Список изменений всегда на сайте по ссылке </a:t>
            </a:r>
            <a:r>
              <a:rPr lang="en-US" dirty="0">
                <a:hlinkClick r:id="rId5"/>
              </a:rPr>
              <a:t>https://scadsoft.com/changes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230274" y="748098"/>
            <a:ext cx="1193292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Новые нормы</a:t>
            </a:r>
            <a:r>
              <a:rPr lang="en-US" sz="2400" b="1" dirty="0" smtClean="0"/>
              <a:t>: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2400" b="1" dirty="0"/>
              <a:t>СП 63.13330.2018 </a:t>
            </a:r>
            <a:r>
              <a:rPr lang="ru-RU" sz="2400" dirty="0"/>
              <a:t>«Железобетонные конструкции</a:t>
            </a:r>
            <a:r>
              <a:rPr lang="ru-RU" sz="2400" dirty="0" smtClean="0"/>
              <a:t>» (</a:t>
            </a:r>
            <a:r>
              <a:rPr lang="en-US" sz="2400" b="1" dirty="0" smtClean="0"/>
              <a:t>SCAD</a:t>
            </a:r>
            <a:r>
              <a:rPr lang="en-US" sz="2400" b="1" dirty="0"/>
              <a:t>++, </a:t>
            </a:r>
            <a:r>
              <a:rPr lang="ru-RU" sz="2400" b="1" dirty="0" smtClean="0"/>
              <a:t>АРБАТ)</a:t>
            </a:r>
            <a:r>
              <a:rPr lang="en-US" sz="2400" dirty="0" smtClean="0"/>
              <a:t>;</a:t>
            </a:r>
            <a:endParaRPr lang="ru-RU" sz="2400" dirty="0" smtClean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2400" b="1" dirty="0" smtClean="0"/>
              <a:t>СП </a:t>
            </a:r>
            <a:r>
              <a:rPr lang="ru-RU" sz="2400" b="1" dirty="0"/>
              <a:t>427.1325800.2018 </a:t>
            </a:r>
            <a:r>
              <a:rPr lang="ru-RU" sz="2400" dirty="0"/>
              <a:t>«Каменный и армокаменные конструкции. Методы усиления</a:t>
            </a:r>
            <a:r>
              <a:rPr lang="ru-RU" sz="2400" dirty="0" smtClean="0"/>
              <a:t>». (</a:t>
            </a:r>
            <a:r>
              <a:rPr lang="ru-RU" sz="2400" b="1" dirty="0" smtClean="0"/>
              <a:t>КАМИН</a:t>
            </a:r>
            <a:r>
              <a:rPr lang="ru-RU" sz="2400" dirty="0" smtClean="0"/>
              <a:t>)</a:t>
            </a:r>
            <a:r>
              <a:rPr lang="en-US" sz="2400" dirty="0" smtClean="0"/>
              <a:t>;</a:t>
            </a:r>
            <a:endParaRPr lang="en-US" sz="2400" dirty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2400" b="1" dirty="0"/>
              <a:t>СП 358.1325800.2017 </a:t>
            </a:r>
            <a:r>
              <a:rPr lang="ru-RU" sz="2400" dirty="0" smtClean="0"/>
              <a:t>«Сооружения гидротехнические. Правила проектирования и строительства в сейсмических районах (</a:t>
            </a:r>
            <a:r>
              <a:rPr lang="en-US" sz="2400" b="1" dirty="0" smtClean="0"/>
              <a:t>SCAD++</a:t>
            </a:r>
            <a:r>
              <a:rPr lang="ru-RU" sz="2400" dirty="0" smtClean="0"/>
              <a:t>)</a:t>
            </a:r>
            <a:r>
              <a:rPr lang="en-US" sz="2400" dirty="0" smtClean="0"/>
              <a:t>;</a:t>
            </a:r>
            <a:endParaRPr lang="ru-RU" sz="2400" dirty="0" smtClean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2400" b="1" dirty="0" smtClean="0"/>
              <a:t>СНиП </a:t>
            </a:r>
            <a:r>
              <a:rPr lang="ru-RU" sz="2400" b="1" dirty="0"/>
              <a:t>РТ 22-07-2018 </a:t>
            </a:r>
            <a:r>
              <a:rPr lang="ru-RU" sz="2400" dirty="0" smtClean="0"/>
              <a:t>«Сейсмостойкое строительство» </a:t>
            </a:r>
            <a:r>
              <a:rPr lang="ru-RU" sz="2400" dirty="0" err="1" smtClean="0"/>
              <a:t>респ</a:t>
            </a:r>
            <a:r>
              <a:rPr lang="ru-RU" sz="2400" dirty="0" smtClean="0"/>
              <a:t>. Таджикистан (</a:t>
            </a:r>
            <a:r>
              <a:rPr lang="en-US" sz="2400" b="1" dirty="0" smtClean="0"/>
              <a:t>SCAD++</a:t>
            </a:r>
            <a:r>
              <a:rPr lang="ru-RU" sz="2400" dirty="0" smtClean="0"/>
              <a:t>)</a:t>
            </a:r>
            <a:r>
              <a:rPr lang="en-US" sz="2400" dirty="0"/>
              <a:t>.</a:t>
            </a:r>
            <a:r>
              <a:rPr lang="ru-RU" sz="2400" dirty="0" smtClean="0"/>
              <a:t> </a:t>
            </a:r>
          </a:p>
          <a:p>
            <a:pPr>
              <a:spcBef>
                <a:spcPts val="600"/>
              </a:spcBef>
            </a:pPr>
            <a:r>
              <a:rPr lang="ru-RU" sz="2400" b="1" dirty="0" smtClean="0"/>
              <a:t>Изменения в нормах</a:t>
            </a:r>
            <a:r>
              <a:rPr lang="en-US" sz="2400" b="1" dirty="0" smtClean="0"/>
              <a:t>: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2400" b="1" dirty="0" smtClean="0"/>
              <a:t>СП 64.13330.2011</a:t>
            </a:r>
            <a:r>
              <a:rPr lang="ru-RU" sz="2400" b="1" dirty="0"/>
              <a:t> </a:t>
            </a:r>
            <a:r>
              <a:rPr lang="ru-RU" sz="2400" dirty="0" smtClean="0"/>
              <a:t>«Деревянные конструкции» </a:t>
            </a:r>
            <a:r>
              <a:rPr lang="ru-RU" sz="2400" dirty="0"/>
              <a:t>и</a:t>
            </a:r>
            <a:r>
              <a:rPr lang="ru-RU" sz="2400" dirty="0" smtClean="0"/>
              <a:t>зм. № 1 (</a:t>
            </a:r>
            <a:r>
              <a:rPr lang="ru-RU" sz="2400" b="1" dirty="0" smtClean="0"/>
              <a:t>ДЕКОР)</a:t>
            </a:r>
            <a:r>
              <a:rPr lang="en-US" sz="2400" dirty="0" smtClean="0"/>
              <a:t>;</a:t>
            </a:r>
            <a:endParaRPr lang="ru-RU" sz="2400" dirty="0" smtClean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2400" b="1" dirty="0"/>
              <a:t>СП </a:t>
            </a:r>
            <a:r>
              <a:rPr lang="ru-RU" sz="2400" b="1" dirty="0" smtClean="0"/>
              <a:t>64.13330.2017 </a:t>
            </a:r>
            <a:r>
              <a:rPr lang="ru-RU" sz="2400" dirty="0"/>
              <a:t>«Деревянные конструкции»</a:t>
            </a:r>
            <a:r>
              <a:rPr lang="ru-RU" sz="2400" b="1" dirty="0" smtClean="0"/>
              <a:t> </a:t>
            </a:r>
            <a:r>
              <a:rPr lang="ru-RU" sz="2400" dirty="0" smtClean="0"/>
              <a:t>изм. № 1, 2 (</a:t>
            </a:r>
            <a:r>
              <a:rPr lang="ru-RU" sz="2400" b="1" dirty="0" smtClean="0"/>
              <a:t>ДЕКОР</a:t>
            </a:r>
            <a:r>
              <a:rPr lang="ru-RU" sz="2400" dirty="0" smtClean="0"/>
              <a:t>)</a:t>
            </a:r>
            <a:r>
              <a:rPr lang="en-US" sz="2400" dirty="0" smtClean="0"/>
              <a:t>;</a:t>
            </a:r>
            <a:endParaRPr lang="ru-RU" sz="2400" dirty="0" smtClean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2400" b="1" dirty="0"/>
              <a:t>СП 20.13330.2016 </a:t>
            </a:r>
            <a:r>
              <a:rPr lang="ru-RU" sz="2400" dirty="0"/>
              <a:t>«Нагрузки и воздействия</a:t>
            </a:r>
            <a:r>
              <a:rPr lang="ru-RU" sz="2400" dirty="0" smtClean="0"/>
              <a:t>» изм. № 2 (</a:t>
            </a:r>
            <a:r>
              <a:rPr lang="ru-RU" sz="2400" b="1" dirty="0" smtClean="0"/>
              <a:t>ВЕСТ</a:t>
            </a:r>
            <a:r>
              <a:rPr lang="ru-RU" sz="2400" dirty="0" smtClean="0"/>
              <a:t>)</a:t>
            </a:r>
            <a:r>
              <a:rPr lang="en-US" sz="2400" dirty="0" smtClean="0"/>
              <a:t>;</a:t>
            </a:r>
            <a:endParaRPr lang="ru-RU" sz="2400" dirty="0" smtClean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2400" b="1" dirty="0"/>
              <a:t>СП 24.13330.2011 </a:t>
            </a:r>
            <a:r>
              <a:rPr lang="ru-RU" sz="2400" dirty="0"/>
              <a:t>«Свайные фундаменты</a:t>
            </a:r>
            <a:r>
              <a:rPr lang="ru-RU" sz="2400" dirty="0" smtClean="0"/>
              <a:t>» изм. № 2 (</a:t>
            </a:r>
            <a:r>
              <a:rPr lang="ru-RU" sz="2400" b="1" dirty="0" smtClean="0"/>
              <a:t>ЗАПРОС</a:t>
            </a:r>
            <a:r>
              <a:rPr lang="ru-RU" sz="2400" dirty="0" smtClean="0"/>
              <a:t>)</a:t>
            </a:r>
            <a:r>
              <a:rPr lang="en-US" sz="2400" dirty="0" smtClean="0"/>
              <a:t>;</a:t>
            </a:r>
            <a:r>
              <a:rPr lang="ru-RU" sz="2400" dirty="0" smtClean="0"/>
              <a:t> </a:t>
            </a:r>
            <a:endParaRPr lang="ru-RU" sz="2400" dirty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2400" b="1" dirty="0"/>
              <a:t>СП РК </a:t>
            </a:r>
            <a:r>
              <a:rPr lang="ru-RU" sz="2400" b="1" dirty="0" smtClean="0"/>
              <a:t>2.03-30-2017 </a:t>
            </a:r>
            <a:r>
              <a:rPr lang="ru-RU" sz="2400" dirty="0" smtClean="0"/>
              <a:t>«Строительство в сейсмических зонах» </a:t>
            </a:r>
            <a:r>
              <a:rPr lang="ru-RU" sz="2400" dirty="0" err="1" smtClean="0"/>
              <a:t>респ</a:t>
            </a:r>
            <a:r>
              <a:rPr lang="ru-RU" sz="2400" dirty="0" smtClean="0"/>
              <a:t>. Казахстан изм. от 05.06.2019.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3001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213" y="49835"/>
            <a:ext cx="111605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SCAD Office 21.1.9.7.</a:t>
            </a:r>
            <a:r>
              <a:rPr lang="ru-RU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Новые возможности по расчетам конструкций </a:t>
            </a: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uk-UA" altLang="ru-RU" sz="2800" b="1" dirty="0">
              <a:solidFill>
                <a:srgbClr val="2057A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67501"/>
            <a:ext cx="12192000" cy="190500"/>
          </a:xfrm>
          <a:prstGeom prst="rect">
            <a:avLst/>
          </a:prstGeom>
          <a:solidFill>
            <a:srgbClr val="C1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-20320" y="6574155"/>
            <a:ext cx="915670" cy="365125"/>
          </a:xfrm>
        </p:spPr>
        <p:txBody>
          <a:bodyPr/>
          <a:lstStyle/>
          <a:p>
            <a:fld id="{A85E2696-9A25-4BF3-905A-AF6D576C2189}" type="slidenum">
              <a:rPr lang="ru-RU" smtClean="0"/>
              <a:t>70</a:t>
            </a:fld>
            <a:r>
              <a:rPr lang="ru-RU" dirty="0" smtClean="0"/>
              <a:t>  </a:t>
            </a:r>
            <a:fld id="{FB805F14-5E4A-4D32-8FE4-1F9B2B9331E0}" type="datetime10">
              <a:rPr lang="ru-RU" smtClean="0"/>
              <a:t>09:30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20889" y="6411535"/>
            <a:ext cx="462898" cy="476944"/>
          </a:xfrm>
          <a:prstGeom prst="rect">
            <a:avLst/>
          </a:prstGeom>
        </p:spPr>
      </p:pic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5493703" y="6581696"/>
            <a:ext cx="19144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600" dirty="0" smtClean="0">
                <a:solidFill>
                  <a:srgbClr val="0000FF"/>
                </a:solidFill>
              </a:rPr>
              <a:t>www.scadsoft.com</a:t>
            </a:r>
            <a:endParaRPr lang="ru-RU" altLang="ru-RU" sz="1600" dirty="0">
              <a:solidFill>
                <a:srgbClr val="0000FF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583" y="123920"/>
            <a:ext cx="884611" cy="37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84909" y="536988"/>
            <a:ext cx="11955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Возможность использования формулы (8.106), а также ограничения расстояния между трещинами по рекомендациям п. 8.2.17 СП 63.13330 при расчете железобетонных пластин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515" y="1218221"/>
            <a:ext cx="5029636" cy="52582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b="81337"/>
          <a:stretch/>
        </p:blipFill>
        <p:spPr>
          <a:xfrm>
            <a:off x="5691823" y="3915538"/>
            <a:ext cx="6500177" cy="81631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692584" y="6278879"/>
            <a:ext cx="259916" cy="2139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02" tIns="43201" rIns="86402" bIns="43201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/>
          <a:srcRect r="3428"/>
          <a:stretch/>
        </p:blipFill>
        <p:spPr>
          <a:xfrm>
            <a:off x="5691823" y="2754255"/>
            <a:ext cx="6437338" cy="106022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/>
          <a:srcRect b="80657"/>
          <a:stretch/>
        </p:blipFill>
        <p:spPr>
          <a:xfrm>
            <a:off x="5639770" y="1397801"/>
            <a:ext cx="6500177" cy="84464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953783" y="2382117"/>
            <a:ext cx="58664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Интенсивность продольного армирования нижней зоны см</a:t>
            </a:r>
            <a:r>
              <a:rPr lang="ru-RU" sz="1600" b="1" baseline="30000" dirty="0" smtClean="0"/>
              <a:t>2</a:t>
            </a:r>
            <a:r>
              <a:rPr lang="ru-RU" sz="1600" b="1" dirty="0" smtClean="0"/>
              <a:t>/м</a:t>
            </a:r>
            <a:endParaRPr lang="ru-RU" sz="16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5953783" y="4910854"/>
            <a:ext cx="58664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Интенсивность продольного армирования нижней зоны см</a:t>
            </a:r>
            <a:r>
              <a:rPr lang="ru-RU" sz="1600" b="1" baseline="30000" dirty="0" smtClean="0"/>
              <a:t>2</a:t>
            </a:r>
            <a:r>
              <a:rPr lang="ru-RU" sz="1600" b="1" dirty="0" smtClean="0"/>
              <a:t>/м</a:t>
            </a:r>
            <a:endParaRPr lang="ru-RU" sz="1600" b="1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38532" y="5249408"/>
            <a:ext cx="6496916" cy="98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475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213" y="49835"/>
            <a:ext cx="111605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SCAD Office 21.1.9.7.</a:t>
            </a:r>
            <a:r>
              <a:rPr lang="ru-RU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Новые возможности по расчетам конструкций </a:t>
            </a: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uk-UA" altLang="ru-RU" sz="2800" b="1" dirty="0">
              <a:solidFill>
                <a:srgbClr val="2057A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67501"/>
            <a:ext cx="12192000" cy="190500"/>
          </a:xfrm>
          <a:prstGeom prst="rect">
            <a:avLst/>
          </a:prstGeom>
          <a:solidFill>
            <a:srgbClr val="C1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-20320" y="6574155"/>
            <a:ext cx="915670" cy="365125"/>
          </a:xfrm>
        </p:spPr>
        <p:txBody>
          <a:bodyPr/>
          <a:lstStyle/>
          <a:p>
            <a:fld id="{A85E2696-9A25-4BF3-905A-AF6D576C2189}" type="slidenum">
              <a:rPr lang="ru-RU" smtClean="0"/>
              <a:t>71</a:t>
            </a:fld>
            <a:r>
              <a:rPr lang="ru-RU" dirty="0" smtClean="0"/>
              <a:t>  </a:t>
            </a:r>
            <a:fld id="{FB805F14-5E4A-4D32-8FE4-1F9B2B9331E0}" type="datetime10">
              <a:rPr lang="ru-RU" smtClean="0"/>
              <a:t>09:30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20889" y="6411535"/>
            <a:ext cx="462898" cy="476944"/>
          </a:xfrm>
          <a:prstGeom prst="rect">
            <a:avLst/>
          </a:prstGeom>
        </p:spPr>
      </p:pic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5493703" y="6581696"/>
            <a:ext cx="19144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600" dirty="0" smtClean="0">
                <a:solidFill>
                  <a:srgbClr val="0000FF"/>
                </a:solidFill>
              </a:rPr>
              <a:t>www.scadsoft.com</a:t>
            </a:r>
            <a:endParaRPr lang="ru-RU" altLang="ru-RU" sz="1600" dirty="0">
              <a:solidFill>
                <a:srgbClr val="0000FF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583" y="123920"/>
            <a:ext cx="884611" cy="37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84909" y="536988"/>
            <a:ext cx="11955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Возможность </a:t>
            </a:r>
            <a:r>
              <a:rPr lang="ru-RU" sz="2000" b="1" dirty="0"/>
              <a:t>увеличения продольной арматуры для удовлетворения требованиям п. 8.1.34 СП 63.13330 при подборе армирования в стержнях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6534" y="1314536"/>
            <a:ext cx="8855207" cy="52049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51979" y="3916991"/>
            <a:ext cx="60387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Если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ϭ</a:t>
            </a:r>
            <a:r>
              <a:rPr lang="en-US" sz="2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00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sz="200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или ϭ</a:t>
            </a:r>
            <a:r>
              <a:rPr lang="en-US" sz="2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00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bt</a:t>
            </a:r>
            <a:r>
              <a:rPr lang="ru-RU" sz="200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то согласно СП 63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несущая способность не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обеспечена, а в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SCAD++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АРБАТ условно принимается, что </a:t>
            </a:r>
            <a:r>
              <a:rPr lang="el-GR" sz="2000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φ</a:t>
            </a:r>
            <a:r>
              <a:rPr lang="en-US" sz="2000" baseline="-25000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</a:t>
            </a:r>
            <a:r>
              <a:rPr lang="en-US" sz="2000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=0.000001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619" y="1349043"/>
            <a:ext cx="11906762" cy="509123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3944" y="1363712"/>
            <a:ext cx="9373633" cy="511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664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213" y="49835"/>
            <a:ext cx="111605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SCAD Office 21.1.9.7.</a:t>
            </a:r>
            <a:r>
              <a:rPr lang="ru-RU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Новые возможности по расчетам конструкций </a:t>
            </a: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uk-UA" altLang="ru-RU" sz="2800" b="1" dirty="0">
              <a:solidFill>
                <a:srgbClr val="2057A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67501"/>
            <a:ext cx="12192000" cy="190500"/>
          </a:xfrm>
          <a:prstGeom prst="rect">
            <a:avLst/>
          </a:prstGeom>
          <a:solidFill>
            <a:srgbClr val="C1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-20320" y="6574155"/>
            <a:ext cx="915670" cy="365125"/>
          </a:xfrm>
        </p:spPr>
        <p:txBody>
          <a:bodyPr/>
          <a:lstStyle/>
          <a:p>
            <a:fld id="{A85E2696-9A25-4BF3-905A-AF6D576C2189}" type="slidenum">
              <a:rPr lang="ru-RU" smtClean="0"/>
              <a:t>72</a:t>
            </a:fld>
            <a:r>
              <a:rPr lang="ru-RU" dirty="0" smtClean="0"/>
              <a:t>  </a:t>
            </a:r>
            <a:fld id="{FB805F14-5E4A-4D32-8FE4-1F9B2B9331E0}" type="datetime10">
              <a:rPr lang="ru-RU" smtClean="0"/>
              <a:t>09:30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20889" y="6411535"/>
            <a:ext cx="462898" cy="476944"/>
          </a:xfrm>
          <a:prstGeom prst="rect">
            <a:avLst/>
          </a:prstGeom>
        </p:spPr>
      </p:pic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5493703" y="6581696"/>
            <a:ext cx="19144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600" dirty="0" smtClean="0">
                <a:solidFill>
                  <a:srgbClr val="0000FF"/>
                </a:solidFill>
              </a:rPr>
              <a:t>www.scadsoft.com</a:t>
            </a:r>
            <a:endParaRPr lang="ru-RU" altLang="ru-RU" sz="1600" dirty="0">
              <a:solidFill>
                <a:srgbClr val="0000FF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583" y="123920"/>
            <a:ext cx="884611" cy="37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84909" y="536988"/>
            <a:ext cx="11955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Возможность </a:t>
            </a:r>
            <a:r>
              <a:rPr lang="ru-RU" sz="2000" b="1" dirty="0"/>
              <a:t>увеличения продольной арматуры для удовлетворения требованиям п. 8.1.34 СП 63.13330 при подборе армирования в стержнях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539" y="1244874"/>
            <a:ext cx="5038525" cy="54226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7603" y="912771"/>
            <a:ext cx="5422450" cy="56689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7923" y="1541528"/>
            <a:ext cx="6552024" cy="4401445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5836084" y="6367699"/>
            <a:ext cx="259916" cy="2139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02" tIns="43201" rIns="86402" bIns="43201"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50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213" y="49835"/>
            <a:ext cx="111605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SCAD Office 21.1.9.7.</a:t>
            </a:r>
            <a:r>
              <a:rPr lang="ru-RU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Новые функции и развитие интерфейса </a:t>
            </a: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uk-UA" altLang="ru-RU" sz="2800" b="1" dirty="0">
              <a:solidFill>
                <a:srgbClr val="2057A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67501"/>
            <a:ext cx="12192000" cy="190500"/>
          </a:xfrm>
          <a:prstGeom prst="rect">
            <a:avLst/>
          </a:prstGeom>
          <a:solidFill>
            <a:srgbClr val="C1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-20320" y="6574155"/>
            <a:ext cx="915670" cy="365125"/>
          </a:xfrm>
        </p:spPr>
        <p:txBody>
          <a:bodyPr/>
          <a:lstStyle/>
          <a:p>
            <a:fld id="{A85E2696-9A25-4BF3-905A-AF6D576C2189}" type="slidenum">
              <a:rPr lang="ru-RU" smtClean="0"/>
              <a:t>73</a:t>
            </a:fld>
            <a:r>
              <a:rPr lang="ru-RU" dirty="0" smtClean="0"/>
              <a:t>  </a:t>
            </a:r>
            <a:fld id="{FB805F14-5E4A-4D32-8FE4-1F9B2B9331E0}" type="datetime10">
              <a:rPr lang="ru-RU" smtClean="0"/>
              <a:t>09:30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20889" y="6411535"/>
            <a:ext cx="462898" cy="476944"/>
          </a:xfrm>
          <a:prstGeom prst="rect">
            <a:avLst/>
          </a:prstGeom>
        </p:spPr>
      </p:pic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5493703" y="6581696"/>
            <a:ext cx="19144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600" dirty="0" smtClean="0">
                <a:solidFill>
                  <a:srgbClr val="0000FF"/>
                </a:solidFill>
              </a:rPr>
              <a:t>www.scadsoft.com</a:t>
            </a:r>
            <a:endParaRPr lang="ru-RU" altLang="ru-RU" sz="1600" dirty="0">
              <a:solidFill>
                <a:srgbClr val="0000FF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583" y="123920"/>
            <a:ext cx="884611" cy="37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23520" y="559337"/>
            <a:ext cx="11880344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SCAD++</a:t>
            </a:r>
            <a:r>
              <a:rPr lang="en-US" sz="2200" b="1" dirty="0"/>
              <a:t>:</a:t>
            </a:r>
            <a:endParaRPr lang="en-US" sz="2200" b="1" dirty="0" smtClean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2200" dirty="0" smtClean="0"/>
              <a:t>при </a:t>
            </a:r>
            <a:r>
              <a:rPr lang="ru-RU" sz="2200" dirty="0"/>
              <a:t>копировании схемы или фрагмента схемы можно отказаться от копирования групп узлов/элементов и конструктивных </a:t>
            </a:r>
            <a:r>
              <a:rPr lang="ru-RU" sz="2200" dirty="0" smtClean="0"/>
              <a:t>элементов, также появилась </a:t>
            </a:r>
            <a:r>
              <a:rPr lang="ru-RU" sz="2200" dirty="0"/>
              <a:t>возможность объединения групп узлов, групп элементов и групп конструктивных </a:t>
            </a:r>
            <a:r>
              <a:rPr lang="ru-RU" sz="2200" dirty="0" smtClean="0"/>
              <a:t>элементов</a:t>
            </a:r>
            <a:r>
              <a:rPr lang="en-US" sz="2200" dirty="0" smtClean="0"/>
              <a:t>;</a:t>
            </a:r>
            <a:endParaRPr lang="ru-RU" sz="2200" dirty="0" smtClean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2200" dirty="0"/>
              <a:t>п</a:t>
            </a:r>
            <a:r>
              <a:rPr lang="ru-RU" sz="2200" dirty="0" smtClean="0"/>
              <a:t>ри </a:t>
            </a:r>
            <a:r>
              <a:rPr lang="ru-RU" sz="2200" dirty="0"/>
              <a:t>назначении коэффициентов постели с помощью программы Кросс программа сохраняет ранее заданные коэффициенты в плоскости плиты или позволяет назначить эти коэффициенты равными 0.7 С1 в соответствии с рекомендациями п. 6.1.3 СП </a:t>
            </a:r>
            <a:r>
              <a:rPr lang="ru-RU" sz="2200" dirty="0" smtClean="0"/>
              <a:t>26.13330</a:t>
            </a:r>
            <a:r>
              <a:rPr lang="en-US" sz="2200" dirty="0" smtClean="0"/>
              <a:t>;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2200" dirty="0" smtClean="0"/>
              <a:t>в </a:t>
            </a:r>
            <a:r>
              <a:rPr lang="ru-RU" sz="2200" dirty="0"/>
              <a:t>постпроцессоре </a:t>
            </a:r>
            <a:r>
              <a:rPr lang="ru-RU" sz="2200" dirty="0" smtClean="0"/>
              <a:t>«Огнестойкость» </a:t>
            </a:r>
            <a:r>
              <a:rPr lang="ru-RU" sz="2200" dirty="0"/>
              <a:t>добавлены цветовые шкалы приведенной толщины и собственного предела огнестойкости, а также отчет по приведенным </a:t>
            </a:r>
            <a:r>
              <a:rPr lang="ru-RU" sz="2200" dirty="0" smtClean="0"/>
              <a:t>толщинам</a:t>
            </a:r>
            <a:r>
              <a:rPr lang="en-US" sz="2200" dirty="0" smtClean="0"/>
              <a:t>;</a:t>
            </a:r>
            <a:endParaRPr lang="ru-RU" sz="2200" dirty="0" smtClean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2200" dirty="0"/>
              <a:t>р</a:t>
            </a:r>
            <a:r>
              <a:rPr lang="ru-RU" sz="2200" dirty="0" smtClean="0"/>
              <a:t>еализована </a:t>
            </a:r>
            <a:r>
              <a:rPr lang="ru-RU" sz="2200" dirty="0"/>
              <a:t>цветовая шкала групп </a:t>
            </a:r>
            <a:r>
              <a:rPr lang="ru-RU" sz="2200" dirty="0" smtClean="0"/>
              <a:t>огнестойкости</a:t>
            </a:r>
            <a:r>
              <a:rPr lang="en-US" sz="2200" dirty="0" smtClean="0"/>
              <a:t>;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2200" dirty="0" smtClean="0"/>
              <a:t>в </a:t>
            </a:r>
            <a:r>
              <a:rPr lang="ru-RU" sz="2200" dirty="0"/>
              <a:t>инструментальной панели </a:t>
            </a:r>
            <a:r>
              <a:rPr lang="ru-RU" sz="2200" dirty="0" smtClean="0"/>
              <a:t>«Назначение» </a:t>
            </a:r>
            <a:r>
              <a:rPr lang="ru-RU" sz="2200" dirty="0"/>
              <a:t>добавлена операция линейного изменения размеров </a:t>
            </a:r>
            <a:r>
              <a:rPr lang="ru-RU" sz="2200" dirty="0" err="1"/>
              <a:t>параметрически</a:t>
            </a:r>
            <a:r>
              <a:rPr lang="ru-RU" sz="2200" dirty="0"/>
              <a:t> заданных жесткостей цепочки стержней (лежащих на одной прямой), которая позволяет моделировать стержень переменной </a:t>
            </a:r>
            <a:r>
              <a:rPr lang="ru-RU" sz="2200" dirty="0" smtClean="0"/>
              <a:t>жесткости</a:t>
            </a:r>
            <a:r>
              <a:rPr lang="en-US" sz="2200" dirty="0" smtClean="0"/>
              <a:t>;</a:t>
            </a:r>
            <a:endParaRPr lang="ru-RU" sz="2200" dirty="0" smtClean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2200" dirty="0"/>
              <a:t>в выпадающем меню операции </a:t>
            </a:r>
            <a:r>
              <a:rPr lang="ru-RU" sz="2200" dirty="0" smtClean="0"/>
              <a:t>«Объединение </a:t>
            </a:r>
            <a:r>
              <a:rPr lang="ru-RU" sz="2200" dirty="0"/>
              <a:t>стержневых </a:t>
            </a:r>
            <a:r>
              <a:rPr lang="ru-RU" sz="2200" dirty="0" smtClean="0"/>
              <a:t>элементов» </a:t>
            </a:r>
            <a:r>
              <a:rPr lang="ru-RU" sz="2200" dirty="0"/>
              <a:t>появился дополнительный пункт </a:t>
            </a:r>
            <a:r>
              <a:rPr lang="ru-RU" sz="2200" dirty="0" smtClean="0"/>
              <a:t>«Замена </a:t>
            </a:r>
            <a:r>
              <a:rPr lang="ru-RU" sz="2200" dirty="0"/>
              <a:t>стержней, лежащих на одной прямой, стержнем переменной </a:t>
            </a:r>
            <a:r>
              <a:rPr lang="ru-RU" sz="2200" dirty="0" smtClean="0"/>
              <a:t>жесткости».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378526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213" y="49835"/>
            <a:ext cx="111605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SCAD Office 21.1.9.7.</a:t>
            </a:r>
            <a:r>
              <a:rPr lang="ru-RU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Новые функции и развитие интерфейса </a:t>
            </a: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uk-UA" altLang="ru-RU" sz="2800" b="1" dirty="0">
              <a:solidFill>
                <a:srgbClr val="2057A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67501"/>
            <a:ext cx="12192000" cy="190500"/>
          </a:xfrm>
          <a:prstGeom prst="rect">
            <a:avLst/>
          </a:prstGeom>
          <a:solidFill>
            <a:srgbClr val="C1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-20320" y="6574155"/>
            <a:ext cx="915670" cy="365125"/>
          </a:xfrm>
        </p:spPr>
        <p:txBody>
          <a:bodyPr/>
          <a:lstStyle/>
          <a:p>
            <a:fld id="{A85E2696-9A25-4BF3-905A-AF6D576C2189}" type="slidenum">
              <a:rPr lang="ru-RU" smtClean="0"/>
              <a:t>74</a:t>
            </a:fld>
            <a:r>
              <a:rPr lang="ru-RU" dirty="0" smtClean="0"/>
              <a:t>  </a:t>
            </a:r>
            <a:fld id="{FB805F14-5E4A-4D32-8FE4-1F9B2B9331E0}" type="datetime10">
              <a:rPr lang="ru-RU" smtClean="0"/>
              <a:t>09:30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20889" y="6411535"/>
            <a:ext cx="462898" cy="476944"/>
          </a:xfrm>
          <a:prstGeom prst="rect">
            <a:avLst/>
          </a:prstGeom>
        </p:spPr>
      </p:pic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5493703" y="6581696"/>
            <a:ext cx="19144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600" dirty="0" smtClean="0">
                <a:solidFill>
                  <a:srgbClr val="0000FF"/>
                </a:solidFill>
              </a:rPr>
              <a:t>www.scadsoft.com</a:t>
            </a:r>
            <a:endParaRPr lang="ru-RU" altLang="ru-RU" sz="1600" dirty="0">
              <a:solidFill>
                <a:srgbClr val="0000FF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583" y="123920"/>
            <a:ext cx="884611" cy="37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23520" y="559337"/>
            <a:ext cx="11880344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 smtClean="0"/>
              <a:t>SCAD++</a:t>
            </a:r>
            <a:r>
              <a:rPr lang="en-US" sz="2100" b="1" dirty="0"/>
              <a:t>:</a:t>
            </a:r>
            <a:endParaRPr lang="en-US" sz="2100" b="1" dirty="0" smtClean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2100" dirty="0"/>
              <a:t>п</a:t>
            </a:r>
            <a:r>
              <a:rPr lang="ru-RU" sz="2100" dirty="0" smtClean="0"/>
              <a:t>ри </a:t>
            </a:r>
            <a:r>
              <a:rPr lang="ru-RU" sz="2100" dirty="0"/>
              <a:t>экспорте данных об РСУ стержневого элемента добавлена возможность экспорта РСУ только одного выбранного сечения.</a:t>
            </a:r>
            <a:endParaRPr lang="en-US" sz="2100" dirty="0" smtClean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2100" dirty="0" smtClean="0"/>
              <a:t>на </a:t>
            </a:r>
            <a:r>
              <a:rPr lang="ru-RU" sz="2100" dirty="0"/>
              <a:t>странице </a:t>
            </a:r>
            <a:r>
              <a:rPr lang="ru-RU" sz="2100" dirty="0" smtClean="0"/>
              <a:t>«Армирование» </a:t>
            </a:r>
            <a:r>
              <a:rPr lang="ru-RU" sz="2100" dirty="0"/>
              <a:t>диалогового окна </a:t>
            </a:r>
            <a:r>
              <a:rPr lang="ru-RU" sz="2100" dirty="0" smtClean="0"/>
              <a:t>«Железобетон</a:t>
            </a:r>
            <a:r>
              <a:rPr lang="ru-RU" sz="2100" dirty="0"/>
              <a:t>. </a:t>
            </a:r>
            <a:r>
              <a:rPr lang="ru-RU" sz="2100" dirty="0" smtClean="0"/>
              <a:t>Экспертиза», </a:t>
            </a:r>
            <a:r>
              <a:rPr lang="ru-RU" sz="2100" dirty="0"/>
              <a:t>вызываемого для стержневых элементов из </a:t>
            </a:r>
            <a:r>
              <a:rPr lang="ru-RU" sz="2100" dirty="0" smtClean="0"/>
              <a:t>«Информация </a:t>
            </a:r>
            <a:r>
              <a:rPr lang="ru-RU" sz="2100" dirty="0"/>
              <a:t>об </a:t>
            </a:r>
            <a:r>
              <a:rPr lang="ru-RU" sz="2100" dirty="0" smtClean="0"/>
              <a:t>элементе», </a:t>
            </a:r>
            <a:r>
              <a:rPr lang="ru-RU" sz="2100" dirty="0"/>
              <a:t>добавлены кнопки для сохранения армирования  в качестве заданного или выбора ранее определенного заданного </a:t>
            </a:r>
            <a:r>
              <a:rPr lang="ru-RU" sz="2100" dirty="0" smtClean="0"/>
              <a:t>армирования</a:t>
            </a:r>
            <a:r>
              <a:rPr lang="en-US" sz="2100" dirty="0" smtClean="0"/>
              <a:t>;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2100" dirty="0" smtClean="0"/>
              <a:t>обеспечена </a:t>
            </a:r>
            <a:r>
              <a:rPr lang="ru-RU" sz="2100" dirty="0"/>
              <a:t>синхронизация параметров, заданных в РСУ и свойствах </a:t>
            </a:r>
            <a:r>
              <a:rPr lang="ru-RU" sz="2100" dirty="0" smtClean="0"/>
              <a:t>загружений</a:t>
            </a:r>
            <a:r>
              <a:rPr lang="en-US" sz="2100" dirty="0" smtClean="0"/>
              <a:t>;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2100" dirty="0" smtClean="0"/>
              <a:t>при </a:t>
            </a:r>
            <a:r>
              <a:rPr lang="ru-RU" sz="2100" dirty="0"/>
              <a:t>использовании диалога </a:t>
            </a:r>
            <a:r>
              <a:rPr lang="ru-RU" sz="2100" dirty="0" smtClean="0"/>
              <a:t>«Управление </a:t>
            </a:r>
            <a:r>
              <a:rPr lang="ru-RU" sz="2100" dirty="0"/>
              <a:t>стадиями </a:t>
            </a:r>
            <a:r>
              <a:rPr lang="ru-RU" sz="2100" dirty="0" smtClean="0"/>
              <a:t>монтажа» </a:t>
            </a:r>
            <a:r>
              <a:rPr lang="ru-RU" sz="2100" dirty="0"/>
              <a:t>теперь можно для каждой стадии формировать/изменять список </a:t>
            </a:r>
            <a:r>
              <a:rPr lang="ru-RU" sz="2100" dirty="0" smtClean="0"/>
              <a:t>загружений</a:t>
            </a:r>
            <a:r>
              <a:rPr lang="en-US" sz="2100" dirty="0" smtClean="0"/>
              <a:t>;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2100" dirty="0" smtClean="0"/>
              <a:t>настройки </a:t>
            </a:r>
            <a:r>
              <a:rPr lang="ru-RU" sz="2100" dirty="0"/>
              <a:t>графической среды позволяют выбирать размер изображения </a:t>
            </a:r>
            <a:r>
              <a:rPr lang="ru-RU" sz="2100" dirty="0" smtClean="0"/>
              <a:t>шарниров</a:t>
            </a:r>
            <a:r>
              <a:rPr lang="en-US" sz="2100" dirty="0" smtClean="0"/>
              <a:t>;</a:t>
            </a:r>
            <a:endParaRPr lang="ru-RU" sz="2100" dirty="0" smtClean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2100" dirty="0" smtClean="0"/>
              <a:t>в </a:t>
            </a:r>
            <a:r>
              <a:rPr lang="ru-RU" sz="2100" dirty="0"/>
              <a:t>диалогах просмотра информации о конструктивных элементах редактируемую информацию можно копировать во все </a:t>
            </a:r>
            <a:r>
              <a:rPr lang="ru-RU" sz="2100" dirty="0" smtClean="0"/>
              <a:t>группы.</a:t>
            </a:r>
            <a:endParaRPr lang="en-US" sz="2100" dirty="0" smtClean="0"/>
          </a:p>
          <a:p>
            <a:pPr>
              <a:spcBef>
                <a:spcPts val="600"/>
              </a:spcBef>
            </a:pPr>
            <a:r>
              <a:rPr lang="en-US" sz="2100" b="1" dirty="0" smtClean="0"/>
              <a:t>SCAD++ </a:t>
            </a:r>
            <a:r>
              <a:rPr lang="ru-RU" sz="2100" b="1" dirty="0" smtClean="0"/>
              <a:t>и КРИСТАЛЛ</a:t>
            </a:r>
            <a:r>
              <a:rPr lang="en-US" sz="2100" b="1" dirty="0" smtClean="0"/>
              <a:t>: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2100" dirty="0" smtClean="0"/>
              <a:t>при </a:t>
            </a:r>
            <a:r>
              <a:rPr lang="ru-RU" sz="2100" dirty="0"/>
              <a:t>подборе сечений стальных элементов появилась возможность задавать ограничения подбора - по ширине и высоте сечения, а также по минимальной приведенной </a:t>
            </a:r>
            <a:r>
              <a:rPr lang="ru-RU" sz="2100" dirty="0" smtClean="0"/>
              <a:t>толщине </a:t>
            </a:r>
            <a:r>
              <a:rPr lang="ru-RU" sz="2100" dirty="0"/>
              <a:t>(если задан режим анализа огнестойкости</a:t>
            </a:r>
            <a:r>
              <a:rPr lang="ru-RU" sz="2100" dirty="0" smtClean="0"/>
              <a:t>).</a:t>
            </a:r>
            <a:endParaRPr lang="ru-RU" sz="2100" dirty="0"/>
          </a:p>
        </p:txBody>
      </p:sp>
    </p:spTree>
    <p:extLst>
      <p:ext uri="{BB962C8B-B14F-4D97-AF65-F5344CB8AC3E}">
        <p14:creationId xmlns:p14="http://schemas.microsoft.com/office/powerpoint/2010/main" val="238087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213" y="49835"/>
            <a:ext cx="111605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SCAD Office 21.1.9.7.</a:t>
            </a:r>
            <a:r>
              <a:rPr lang="ru-RU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Новые функции и развитие интерфейса </a:t>
            </a: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uk-UA" altLang="ru-RU" sz="2800" b="1" dirty="0">
              <a:solidFill>
                <a:srgbClr val="2057A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67501"/>
            <a:ext cx="12192000" cy="190500"/>
          </a:xfrm>
          <a:prstGeom prst="rect">
            <a:avLst/>
          </a:prstGeom>
          <a:solidFill>
            <a:srgbClr val="C1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-20320" y="6574155"/>
            <a:ext cx="915670" cy="365125"/>
          </a:xfrm>
        </p:spPr>
        <p:txBody>
          <a:bodyPr/>
          <a:lstStyle/>
          <a:p>
            <a:fld id="{A85E2696-9A25-4BF3-905A-AF6D576C2189}" type="slidenum">
              <a:rPr lang="ru-RU" smtClean="0"/>
              <a:t>75</a:t>
            </a:fld>
            <a:r>
              <a:rPr lang="ru-RU" dirty="0" smtClean="0"/>
              <a:t>  </a:t>
            </a:r>
            <a:fld id="{FB805F14-5E4A-4D32-8FE4-1F9B2B9331E0}" type="datetime10">
              <a:rPr lang="ru-RU" smtClean="0"/>
              <a:t>09:30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20889" y="6411535"/>
            <a:ext cx="462898" cy="476944"/>
          </a:xfrm>
          <a:prstGeom prst="rect">
            <a:avLst/>
          </a:prstGeom>
        </p:spPr>
      </p:pic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5493703" y="6581696"/>
            <a:ext cx="19144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600" dirty="0" smtClean="0">
                <a:solidFill>
                  <a:srgbClr val="0000FF"/>
                </a:solidFill>
              </a:rPr>
              <a:t>www.scadsoft.com</a:t>
            </a:r>
            <a:endParaRPr lang="ru-RU" altLang="ru-RU" sz="1600" dirty="0">
              <a:solidFill>
                <a:srgbClr val="0000FF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583" y="123920"/>
            <a:ext cx="884611" cy="37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23520" y="559337"/>
            <a:ext cx="11880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1600" b="1" dirty="0" smtClean="0"/>
              <a:t>При копировании </a:t>
            </a:r>
            <a:r>
              <a:rPr lang="ru-RU" sz="1600" b="1" dirty="0"/>
              <a:t>схемы или фрагмента схемы можно отказаться от копирования групп узлов/элементов и конструктивных элементов, также появилась возможность объединения групп узлов, групп элементов и групп конструктивных элементов.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515" y="1144112"/>
            <a:ext cx="11113255" cy="5325917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3031924" y="4241719"/>
            <a:ext cx="2241116" cy="33028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02" tIns="43201" rIns="86402" bIns="43201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4870" y="1125433"/>
            <a:ext cx="8237644" cy="528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646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213" y="49835"/>
            <a:ext cx="111605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SCAD Office 21.1.9.7.</a:t>
            </a:r>
            <a:r>
              <a:rPr lang="ru-RU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Новые функции и развитие интерфейса </a:t>
            </a: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uk-UA" altLang="ru-RU" sz="2800" b="1" dirty="0">
              <a:solidFill>
                <a:srgbClr val="2057A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67501"/>
            <a:ext cx="12192000" cy="190500"/>
          </a:xfrm>
          <a:prstGeom prst="rect">
            <a:avLst/>
          </a:prstGeom>
          <a:solidFill>
            <a:srgbClr val="C1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-20320" y="6574155"/>
            <a:ext cx="915670" cy="365125"/>
          </a:xfrm>
        </p:spPr>
        <p:txBody>
          <a:bodyPr/>
          <a:lstStyle/>
          <a:p>
            <a:fld id="{A85E2696-9A25-4BF3-905A-AF6D576C2189}" type="slidenum">
              <a:rPr lang="ru-RU" smtClean="0"/>
              <a:t>76</a:t>
            </a:fld>
            <a:r>
              <a:rPr lang="ru-RU" dirty="0" smtClean="0"/>
              <a:t>  </a:t>
            </a:r>
            <a:fld id="{FB805F14-5E4A-4D32-8FE4-1F9B2B9331E0}" type="datetime10">
              <a:rPr lang="ru-RU" smtClean="0"/>
              <a:t>09:30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20889" y="6411535"/>
            <a:ext cx="462898" cy="476944"/>
          </a:xfrm>
          <a:prstGeom prst="rect">
            <a:avLst/>
          </a:prstGeom>
        </p:spPr>
      </p:pic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5493703" y="6581696"/>
            <a:ext cx="19144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600" dirty="0" smtClean="0">
                <a:solidFill>
                  <a:srgbClr val="0000FF"/>
                </a:solidFill>
              </a:rPr>
              <a:t>www.scadsoft.com</a:t>
            </a:r>
            <a:endParaRPr lang="ru-RU" altLang="ru-RU" sz="1600" dirty="0">
              <a:solidFill>
                <a:srgbClr val="0000FF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583" y="123920"/>
            <a:ext cx="884611" cy="37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23520" y="559337"/>
            <a:ext cx="11880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1600" b="1" dirty="0"/>
              <a:t>Н</a:t>
            </a:r>
            <a:r>
              <a:rPr lang="ru-RU" sz="1600" b="1" dirty="0" smtClean="0"/>
              <a:t>а </a:t>
            </a:r>
            <a:r>
              <a:rPr lang="ru-RU" sz="1600" b="1" dirty="0"/>
              <a:t>странице Армирование диалогового окна Железобетон. Экспертиза, вызываемого для стержневых элементов из Информация об элементе, добавлены кнопки для сохранения армирования  в качестве заданного или выбора ранее определенного заданного армирования.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2" y="1327596"/>
            <a:ext cx="5558153" cy="52465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675098" y="5685081"/>
            <a:ext cx="662661" cy="33028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02" tIns="43201" rIns="86402" bIns="43201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7415" y="1117389"/>
            <a:ext cx="5683473" cy="37843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8190" y="5142339"/>
            <a:ext cx="3296708" cy="135807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3846079" y="3817104"/>
            <a:ext cx="1647624" cy="203311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02" tIns="43201" rIns="86402" bIns="43201"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02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213" y="49835"/>
            <a:ext cx="111605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SCAD Office 21.1.9.7.</a:t>
            </a:r>
            <a:r>
              <a:rPr lang="ru-RU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Новые функции и развитие интерфейса </a:t>
            </a: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uk-UA" altLang="ru-RU" sz="2800" b="1" dirty="0">
              <a:solidFill>
                <a:srgbClr val="2057A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67501"/>
            <a:ext cx="12192000" cy="190500"/>
          </a:xfrm>
          <a:prstGeom prst="rect">
            <a:avLst/>
          </a:prstGeom>
          <a:solidFill>
            <a:srgbClr val="C1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-20320" y="6574155"/>
            <a:ext cx="915670" cy="365125"/>
          </a:xfrm>
        </p:spPr>
        <p:txBody>
          <a:bodyPr/>
          <a:lstStyle/>
          <a:p>
            <a:fld id="{A85E2696-9A25-4BF3-905A-AF6D576C2189}" type="slidenum">
              <a:rPr lang="ru-RU" smtClean="0"/>
              <a:t>77</a:t>
            </a:fld>
            <a:r>
              <a:rPr lang="ru-RU" dirty="0" smtClean="0"/>
              <a:t>  </a:t>
            </a:r>
            <a:fld id="{FB805F14-5E4A-4D32-8FE4-1F9B2B9331E0}" type="datetime10">
              <a:rPr lang="ru-RU" smtClean="0"/>
              <a:t>09:30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20889" y="6411535"/>
            <a:ext cx="462898" cy="476944"/>
          </a:xfrm>
          <a:prstGeom prst="rect">
            <a:avLst/>
          </a:prstGeom>
        </p:spPr>
      </p:pic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5493703" y="6581696"/>
            <a:ext cx="19144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600" dirty="0" smtClean="0">
                <a:solidFill>
                  <a:srgbClr val="0000FF"/>
                </a:solidFill>
              </a:rPr>
              <a:t>www.scadsoft.com</a:t>
            </a:r>
            <a:endParaRPr lang="ru-RU" altLang="ru-RU" sz="1600" dirty="0">
              <a:solidFill>
                <a:srgbClr val="0000FF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583" y="123920"/>
            <a:ext cx="884611" cy="37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23520" y="559337"/>
            <a:ext cx="118803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200" b="1" dirty="0" smtClean="0"/>
              <a:t>Настройки </a:t>
            </a:r>
            <a:r>
              <a:rPr lang="ru-RU" sz="2200" b="1" dirty="0"/>
              <a:t>графической среды позволяют выбирать размер изображения шарниров.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690" y="964511"/>
            <a:ext cx="5013062" cy="560964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3703" y="1878674"/>
            <a:ext cx="6515386" cy="359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64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213" y="49835"/>
            <a:ext cx="111605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SCAD Office 21.1.9.7.</a:t>
            </a:r>
            <a:r>
              <a:rPr lang="ru-RU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Новые функции и развитие интерфейса </a:t>
            </a: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uk-UA" altLang="ru-RU" sz="2800" b="1" dirty="0">
              <a:solidFill>
                <a:srgbClr val="2057A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67501"/>
            <a:ext cx="12192000" cy="190500"/>
          </a:xfrm>
          <a:prstGeom prst="rect">
            <a:avLst/>
          </a:prstGeom>
          <a:solidFill>
            <a:srgbClr val="C1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-20320" y="6574155"/>
            <a:ext cx="915670" cy="365125"/>
          </a:xfrm>
        </p:spPr>
        <p:txBody>
          <a:bodyPr/>
          <a:lstStyle/>
          <a:p>
            <a:fld id="{A85E2696-9A25-4BF3-905A-AF6D576C2189}" type="slidenum">
              <a:rPr lang="ru-RU" smtClean="0"/>
              <a:t>78</a:t>
            </a:fld>
            <a:r>
              <a:rPr lang="ru-RU" dirty="0" smtClean="0"/>
              <a:t>  </a:t>
            </a:r>
            <a:fld id="{FB805F14-5E4A-4D32-8FE4-1F9B2B9331E0}" type="datetime10">
              <a:rPr lang="ru-RU" smtClean="0"/>
              <a:t>09:30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20889" y="6411535"/>
            <a:ext cx="462898" cy="476944"/>
          </a:xfrm>
          <a:prstGeom prst="rect">
            <a:avLst/>
          </a:prstGeom>
        </p:spPr>
      </p:pic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5493703" y="6581696"/>
            <a:ext cx="19144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600" dirty="0" smtClean="0">
                <a:solidFill>
                  <a:srgbClr val="0000FF"/>
                </a:solidFill>
              </a:rPr>
              <a:t>www.scadsoft.com</a:t>
            </a:r>
            <a:endParaRPr lang="ru-RU" altLang="ru-RU" sz="1600" dirty="0">
              <a:solidFill>
                <a:srgbClr val="0000FF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583" y="123920"/>
            <a:ext cx="884611" cy="37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23520" y="559337"/>
            <a:ext cx="118803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200" b="1" dirty="0" smtClean="0"/>
              <a:t>При </a:t>
            </a:r>
            <a:r>
              <a:rPr lang="ru-RU" sz="2200" b="1" dirty="0"/>
              <a:t>подборе сечений стальных элементов появилась возможность задавать ограничения подбора - по ширине и высоте сечения, а также по минимальной приведенной </a:t>
            </a:r>
            <a:r>
              <a:rPr lang="ru-RU" sz="2200" b="1" dirty="0" smtClean="0"/>
              <a:t>толщине </a:t>
            </a:r>
            <a:r>
              <a:rPr lang="ru-RU" sz="2200" b="1" dirty="0"/>
              <a:t>(если задан режим анализа огнестойкости</a:t>
            </a:r>
            <a:r>
              <a:rPr lang="ru-RU" sz="2200" b="1" dirty="0" smtClean="0"/>
              <a:t>).</a:t>
            </a:r>
            <a:endParaRPr lang="ru-RU" sz="22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3008" y="1359407"/>
            <a:ext cx="5421299" cy="526142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495" y="2190677"/>
            <a:ext cx="5348208" cy="3598879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855818" y="6418113"/>
            <a:ext cx="259916" cy="2139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02" tIns="43201" rIns="86402" bIns="43201"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90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213" y="49835"/>
            <a:ext cx="111605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SCAD Office 21.1.9.7.</a:t>
            </a:r>
            <a:r>
              <a:rPr lang="ru-RU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Новые функции и развитие интерфейса </a:t>
            </a: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uk-UA" altLang="ru-RU" sz="2800" b="1" dirty="0">
              <a:solidFill>
                <a:srgbClr val="2057A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67501"/>
            <a:ext cx="12192000" cy="190500"/>
          </a:xfrm>
          <a:prstGeom prst="rect">
            <a:avLst/>
          </a:prstGeom>
          <a:solidFill>
            <a:srgbClr val="C1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-20320" y="6574155"/>
            <a:ext cx="915670" cy="365125"/>
          </a:xfrm>
        </p:spPr>
        <p:txBody>
          <a:bodyPr/>
          <a:lstStyle/>
          <a:p>
            <a:fld id="{A85E2696-9A25-4BF3-905A-AF6D576C2189}" type="slidenum">
              <a:rPr lang="ru-RU" smtClean="0"/>
              <a:t>79</a:t>
            </a:fld>
            <a:r>
              <a:rPr lang="ru-RU" dirty="0" smtClean="0"/>
              <a:t>  </a:t>
            </a:r>
            <a:fld id="{FB805F14-5E4A-4D32-8FE4-1F9B2B9331E0}" type="datetime10">
              <a:rPr lang="ru-RU" smtClean="0"/>
              <a:t>09:30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20889" y="6411535"/>
            <a:ext cx="462898" cy="476944"/>
          </a:xfrm>
          <a:prstGeom prst="rect">
            <a:avLst/>
          </a:prstGeom>
        </p:spPr>
      </p:pic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5493703" y="6581696"/>
            <a:ext cx="19144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600" dirty="0" smtClean="0">
                <a:solidFill>
                  <a:srgbClr val="0000FF"/>
                </a:solidFill>
              </a:rPr>
              <a:t>www.scadsoft.com</a:t>
            </a:r>
            <a:endParaRPr lang="ru-RU" altLang="ru-RU" sz="1600" dirty="0">
              <a:solidFill>
                <a:srgbClr val="0000FF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583" y="123920"/>
            <a:ext cx="884611" cy="37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23520" y="559337"/>
            <a:ext cx="11880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1600" b="1" dirty="0"/>
              <a:t>В диалогах просмотра информации о конструктивных элементах редактируемую информацию можно копировать во все групп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58789"/>
          <a:stretch/>
        </p:blipFill>
        <p:spPr>
          <a:xfrm>
            <a:off x="356917" y="2228296"/>
            <a:ext cx="6490090" cy="15544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0403" y="857582"/>
            <a:ext cx="4919169" cy="576324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8815651" y="5210751"/>
            <a:ext cx="2905238" cy="47095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02" tIns="43201" rIns="86402" bIns="43201"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836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213" y="49835"/>
            <a:ext cx="111605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SCAD Office 21.1.9.5. </a:t>
            </a:r>
            <a:r>
              <a:rPr lang="ru-RU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Ускорение работы</a:t>
            </a:r>
            <a:endParaRPr lang="uk-UA" altLang="ru-RU" sz="2800" b="1" dirty="0">
              <a:solidFill>
                <a:srgbClr val="2057A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67501"/>
            <a:ext cx="12192000" cy="190500"/>
          </a:xfrm>
          <a:prstGeom prst="rect">
            <a:avLst/>
          </a:prstGeom>
          <a:solidFill>
            <a:srgbClr val="C1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-20320" y="6574155"/>
            <a:ext cx="915670" cy="365125"/>
          </a:xfrm>
        </p:spPr>
        <p:txBody>
          <a:bodyPr/>
          <a:lstStyle/>
          <a:p>
            <a:fld id="{A85E2696-9A25-4BF3-905A-AF6D576C2189}" type="slidenum">
              <a:rPr lang="ru-RU" smtClean="0"/>
              <a:t>8</a:t>
            </a:fld>
            <a:r>
              <a:rPr lang="ru-RU" dirty="0" smtClean="0"/>
              <a:t>  </a:t>
            </a:r>
            <a:fld id="{FB805F14-5E4A-4D32-8FE4-1F9B2B9331E0}" type="datetime10">
              <a:rPr lang="ru-RU" smtClean="0"/>
              <a:t>09:30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20889" y="6411535"/>
            <a:ext cx="462898" cy="476944"/>
          </a:xfrm>
          <a:prstGeom prst="rect">
            <a:avLst/>
          </a:prstGeom>
        </p:spPr>
      </p:pic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5493703" y="6581696"/>
            <a:ext cx="19144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600" dirty="0" smtClean="0">
                <a:solidFill>
                  <a:srgbClr val="0000FF"/>
                </a:solidFill>
              </a:rPr>
              <a:t>www.scadsoft.com</a:t>
            </a:r>
            <a:endParaRPr lang="ru-RU" altLang="ru-RU" sz="1600" dirty="0">
              <a:solidFill>
                <a:srgbClr val="0000FF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583" y="123920"/>
            <a:ext cx="884611" cy="37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515" y="533567"/>
            <a:ext cx="3552758" cy="61034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79037" y="1124604"/>
            <a:ext cx="780975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Расчетная модель 25 этажного жилого здания</a:t>
            </a:r>
          </a:p>
          <a:p>
            <a:r>
              <a:rPr lang="ru-RU" sz="2800" dirty="0" smtClean="0"/>
              <a:t>Количество элементов</a:t>
            </a:r>
            <a:r>
              <a:rPr lang="en-US" sz="2800" dirty="0" smtClean="0"/>
              <a:t>: 228 959</a:t>
            </a:r>
          </a:p>
          <a:p>
            <a:r>
              <a:rPr lang="ru-RU" sz="2800" dirty="0" smtClean="0"/>
              <a:t>Порядок системы уравнений</a:t>
            </a:r>
            <a:r>
              <a:rPr lang="en-US" sz="2800" dirty="0" smtClean="0"/>
              <a:t>:</a:t>
            </a:r>
            <a:r>
              <a:rPr lang="ru-RU" sz="2800" dirty="0"/>
              <a:t> </a:t>
            </a:r>
            <a:r>
              <a:rPr lang="ru-RU" sz="2800" b="1" dirty="0" smtClean="0"/>
              <a:t>1 232 286</a:t>
            </a:r>
            <a:endParaRPr lang="ru-RU" sz="2800" b="1" dirty="0"/>
          </a:p>
          <a:p>
            <a:r>
              <a:rPr lang="ru-RU" sz="2800" dirty="0" smtClean="0"/>
              <a:t>Время статического расчета в релизе </a:t>
            </a:r>
            <a:br>
              <a:rPr lang="ru-RU" sz="2800" dirty="0" smtClean="0"/>
            </a:br>
            <a:r>
              <a:rPr lang="ru-RU" sz="2800" b="1" dirty="0" smtClean="0"/>
              <a:t>21.1.9.3</a:t>
            </a:r>
            <a:r>
              <a:rPr lang="en-US" sz="2800" b="1" dirty="0" smtClean="0"/>
              <a:t>: 147 </a:t>
            </a:r>
            <a:r>
              <a:rPr lang="ru-RU" sz="2800" b="1" dirty="0" smtClean="0"/>
              <a:t>сек. </a:t>
            </a:r>
            <a:r>
              <a:rPr lang="ru-RU" sz="2800" dirty="0" smtClean="0"/>
              <a:t>(2 мин. 27 сек.)</a:t>
            </a:r>
          </a:p>
          <a:p>
            <a:r>
              <a:rPr lang="ru-RU" sz="2800" dirty="0" smtClean="0"/>
              <a:t>Время статического расчета в релизе </a:t>
            </a:r>
            <a:br>
              <a:rPr lang="ru-RU" sz="2800" dirty="0" smtClean="0"/>
            </a:br>
            <a:r>
              <a:rPr lang="ru-RU" sz="2800" b="1" dirty="0" smtClean="0"/>
              <a:t>21.1.9.5</a:t>
            </a:r>
            <a:r>
              <a:rPr lang="en-US" sz="2800" b="1" dirty="0" smtClean="0"/>
              <a:t>: 134 </a:t>
            </a:r>
            <a:r>
              <a:rPr lang="ru-RU" sz="2800" b="1" dirty="0" smtClean="0"/>
              <a:t>сек. </a:t>
            </a:r>
            <a:r>
              <a:rPr lang="ru-RU" sz="2800" dirty="0" smtClean="0"/>
              <a:t>(2 мин. 14 сек.)</a:t>
            </a:r>
          </a:p>
          <a:p>
            <a:r>
              <a:rPr lang="ru-RU" sz="2800" b="1" dirty="0" smtClean="0"/>
              <a:t>Ускорение на 10%!</a:t>
            </a:r>
            <a:endParaRPr lang="ru-RU" sz="2800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r="4516"/>
          <a:stretch/>
        </p:blipFill>
        <p:spPr>
          <a:xfrm>
            <a:off x="3998486" y="4617672"/>
            <a:ext cx="8017512" cy="191735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142580" y="573055"/>
            <a:ext cx="80089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/>
              <a:t>Увеличена скорость работы </a:t>
            </a:r>
            <a:r>
              <a:rPr lang="ru-RU" sz="3200" b="1" dirty="0" err="1"/>
              <a:t>солвера</a:t>
            </a:r>
            <a:r>
              <a:rPr lang="ru-RU" sz="3200" b="1" dirty="0"/>
              <a:t> PARFES</a:t>
            </a:r>
          </a:p>
        </p:txBody>
      </p:sp>
    </p:spTree>
    <p:extLst>
      <p:ext uri="{BB962C8B-B14F-4D97-AF65-F5344CB8AC3E}">
        <p14:creationId xmlns:p14="http://schemas.microsoft.com/office/powerpoint/2010/main" val="171266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6667501"/>
            <a:ext cx="12192000" cy="190500"/>
          </a:xfrm>
          <a:prstGeom prst="rect">
            <a:avLst/>
          </a:prstGeom>
          <a:solidFill>
            <a:srgbClr val="C1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-20320" y="6574155"/>
            <a:ext cx="915670" cy="365125"/>
          </a:xfrm>
        </p:spPr>
        <p:txBody>
          <a:bodyPr/>
          <a:lstStyle/>
          <a:p>
            <a:fld id="{A85E2696-9A25-4BF3-905A-AF6D576C2189}" type="slidenum">
              <a:rPr lang="ru-RU" smtClean="0"/>
              <a:t>80</a:t>
            </a:fld>
            <a:r>
              <a:rPr lang="ru-RU" dirty="0" smtClean="0"/>
              <a:t>  </a:t>
            </a:r>
            <a:fld id="{FB805F14-5E4A-4D32-8FE4-1F9B2B9331E0}" type="datetime10">
              <a:rPr lang="ru-RU" smtClean="0"/>
              <a:t>09:30</a:t>
            </a:fld>
            <a:endParaRPr lang="ru-RU" dirty="0"/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5493703" y="6581696"/>
            <a:ext cx="19144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600" dirty="0" smtClean="0">
                <a:solidFill>
                  <a:srgbClr val="0000FF"/>
                </a:solidFill>
              </a:rPr>
              <a:t>www.scadsoft.com</a:t>
            </a:r>
            <a:endParaRPr lang="ru-RU" altLang="ru-RU" sz="1600" dirty="0">
              <a:solidFill>
                <a:srgbClr val="0000FF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583" y="123920"/>
            <a:ext cx="884611" cy="37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657034" y="7825107"/>
            <a:ext cx="180595" cy="23012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1000">
                <a:latin typeface="DINPro-Regular"/>
                <a:ea typeface="DINPro-Regular"/>
                <a:cs typeface="DINPro-Regular"/>
                <a:sym typeface="DINPro-Regular"/>
              </a:defRPr>
            </a:lvl1pPr>
          </a:lstStyle>
          <a:p>
            <a:fld id="{86CB4B4D-7CA3-9044-876B-883B54F8677D}" type="slidenum">
              <a:rPr/>
              <a:pPr/>
              <a:t>80</a:t>
            </a:fld>
            <a:endParaRPr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20889" y="6411535"/>
            <a:ext cx="462898" cy="476944"/>
          </a:xfrm>
          <a:prstGeom prst="rect">
            <a:avLst/>
          </a:prstGeom>
        </p:spPr>
      </p:pic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8213" y="49835"/>
            <a:ext cx="111605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SCAD Office 21.1.9.</a:t>
            </a:r>
            <a:r>
              <a:rPr lang="ru-RU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</a:t>
            </a: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r>
              <a:rPr lang="ru-RU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Новые функции и развитие интерфейса </a:t>
            </a: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uk-UA" altLang="ru-RU" sz="2800" b="1" dirty="0">
              <a:solidFill>
                <a:srgbClr val="2057A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6" name="Заголовок 1"/>
          <p:cNvSpPr>
            <a:spLocks noGrp="1"/>
          </p:cNvSpPr>
          <p:nvPr>
            <p:ph type="title"/>
          </p:nvPr>
        </p:nvSpPr>
        <p:spPr>
          <a:xfrm>
            <a:off x="8213" y="584774"/>
            <a:ext cx="12293472" cy="441386"/>
          </a:xfrm>
        </p:spPr>
        <p:txBody>
          <a:bodyPr>
            <a:noAutofit/>
          </a:bodyPr>
          <a:lstStyle/>
          <a:p>
            <a:r>
              <a:rPr lang="ru-RU" sz="2000" b="1" dirty="0">
                <a:latin typeface="+mn-lt"/>
              </a:rPr>
              <a:t>В настройках </a:t>
            </a:r>
            <a:r>
              <a:rPr lang="ru-RU" sz="2000" b="1" dirty="0" smtClean="0">
                <a:latin typeface="+mn-lt"/>
              </a:rPr>
              <a:t>клавиатуры и контекстного меню появилась возможность сохранения вида в буфер обмена</a:t>
            </a:r>
            <a:endParaRPr lang="ru-RU" sz="2000" b="1" dirty="0"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348" y="1026160"/>
            <a:ext cx="6611650" cy="53596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/>
          <a:srcRect l="8257" r="25698"/>
          <a:stretch/>
        </p:blipFill>
        <p:spPr>
          <a:xfrm>
            <a:off x="6968970" y="1282127"/>
            <a:ext cx="5166805" cy="470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41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 rotWithShape="1">
          <a:blip r:embed="rId2"/>
          <a:srcRect t="3040" b="7528"/>
          <a:stretch/>
        </p:blipFill>
        <p:spPr>
          <a:xfrm>
            <a:off x="0" y="0"/>
            <a:ext cx="12275228" cy="6857999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8274925" y="5122296"/>
            <a:ext cx="3748142" cy="17081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5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www.scadsoft.com</a:t>
            </a:r>
          </a:p>
          <a:p>
            <a:r>
              <a:rPr lang="en-US" sz="35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www.scadhelp.ru</a:t>
            </a:r>
            <a:endParaRPr lang="ru-RU" sz="3500" b="1" cap="none" spc="0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r>
              <a:rPr lang="en-US" sz="35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scad@scadsoft.ru</a:t>
            </a:r>
            <a:endParaRPr lang="ru-RU" sz="35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20280" y="286818"/>
            <a:ext cx="668866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СПАСИБО ЗА ВНИМАНИЕ</a:t>
            </a:r>
            <a:r>
              <a:rPr lang="en-US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!</a:t>
            </a:r>
            <a:endParaRPr lang="ru-RU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71762" y="1056259"/>
            <a:ext cx="43857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ВАШИ ВОПРОСЫ</a:t>
            </a:r>
            <a:endParaRPr lang="ru-RU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60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213" y="49835"/>
            <a:ext cx="111605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SCAD Office 21.1.9.5.</a:t>
            </a:r>
            <a:r>
              <a:rPr lang="ru-RU" altLang="ru-RU" sz="2800" b="1" dirty="0" smtClean="0">
                <a:solidFill>
                  <a:srgbClr val="2057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Ускорение работы</a:t>
            </a:r>
            <a:endParaRPr lang="uk-UA" altLang="ru-RU" sz="2800" b="1" dirty="0">
              <a:solidFill>
                <a:srgbClr val="2057A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67501"/>
            <a:ext cx="12192000" cy="190500"/>
          </a:xfrm>
          <a:prstGeom prst="rect">
            <a:avLst/>
          </a:prstGeom>
          <a:solidFill>
            <a:srgbClr val="C1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-20320" y="6574155"/>
            <a:ext cx="915670" cy="365125"/>
          </a:xfrm>
        </p:spPr>
        <p:txBody>
          <a:bodyPr/>
          <a:lstStyle/>
          <a:p>
            <a:fld id="{A85E2696-9A25-4BF3-905A-AF6D576C2189}" type="slidenum">
              <a:rPr lang="ru-RU" smtClean="0"/>
              <a:t>9</a:t>
            </a:fld>
            <a:r>
              <a:rPr lang="ru-RU" dirty="0" smtClean="0"/>
              <a:t>  </a:t>
            </a:r>
            <a:fld id="{FB805F14-5E4A-4D32-8FE4-1F9B2B9331E0}" type="datetime10">
              <a:rPr lang="ru-RU" smtClean="0"/>
              <a:t>09:30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20889" y="6411535"/>
            <a:ext cx="462898" cy="476944"/>
          </a:xfrm>
          <a:prstGeom prst="rect">
            <a:avLst/>
          </a:prstGeom>
        </p:spPr>
      </p:pic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5493703" y="6581696"/>
            <a:ext cx="19144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600" dirty="0" smtClean="0">
                <a:solidFill>
                  <a:srgbClr val="0000FF"/>
                </a:solidFill>
              </a:rPr>
              <a:t>www.scadsoft.com</a:t>
            </a:r>
            <a:endParaRPr lang="ru-RU" altLang="ru-RU" sz="1600" dirty="0">
              <a:solidFill>
                <a:srgbClr val="0000FF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583" y="123920"/>
            <a:ext cx="884611" cy="37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524" y="996115"/>
            <a:ext cx="5248793" cy="55157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33317" y="1445249"/>
            <a:ext cx="663503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Расчетная модель 16 этажного жилого здания </a:t>
            </a:r>
            <a:r>
              <a:rPr lang="ru-RU" sz="3200" dirty="0" smtClean="0"/>
              <a:t>(верх – кирпич, низ - монолит)</a:t>
            </a:r>
          </a:p>
          <a:p>
            <a:r>
              <a:rPr lang="ru-RU" sz="3200" dirty="0" smtClean="0"/>
              <a:t>Время подбора арматуры в релизе</a:t>
            </a:r>
          </a:p>
          <a:p>
            <a:r>
              <a:rPr lang="ru-RU" sz="3200" b="1" dirty="0" smtClean="0"/>
              <a:t>21.1.9.3</a:t>
            </a:r>
            <a:r>
              <a:rPr lang="en-US" sz="3200" b="1" dirty="0" smtClean="0"/>
              <a:t>: </a:t>
            </a:r>
            <a:r>
              <a:rPr lang="ru-RU" sz="3200" b="1" dirty="0" smtClean="0"/>
              <a:t>338</a:t>
            </a:r>
            <a:r>
              <a:rPr lang="en-US" sz="3200" b="1" dirty="0" smtClean="0"/>
              <a:t> </a:t>
            </a:r>
            <a:r>
              <a:rPr lang="ru-RU" sz="3200" b="1" dirty="0" smtClean="0"/>
              <a:t>сек. </a:t>
            </a:r>
            <a:r>
              <a:rPr lang="ru-RU" sz="3200" dirty="0" smtClean="0"/>
              <a:t>(5 мин. 38 сек.)</a:t>
            </a:r>
          </a:p>
          <a:p>
            <a:r>
              <a:rPr lang="ru-RU" sz="3200" dirty="0" smtClean="0"/>
              <a:t>Время статического расчета в релизе </a:t>
            </a:r>
            <a:br>
              <a:rPr lang="ru-RU" sz="3200" dirty="0" smtClean="0"/>
            </a:br>
            <a:r>
              <a:rPr lang="ru-RU" sz="3200" b="1" dirty="0" smtClean="0"/>
              <a:t>21.1.9.5</a:t>
            </a:r>
            <a:r>
              <a:rPr lang="en-US" sz="3200" b="1" dirty="0" smtClean="0"/>
              <a:t>: </a:t>
            </a:r>
            <a:r>
              <a:rPr lang="ru-RU" sz="3200" b="1" dirty="0" smtClean="0"/>
              <a:t>117</a:t>
            </a:r>
            <a:r>
              <a:rPr lang="en-US" sz="3200" b="1" dirty="0" smtClean="0"/>
              <a:t> </a:t>
            </a:r>
            <a:r>
              <a:rPr lang="ru-RU" sz="3200" b="1" dirty="0" smtClean="0"/>
              <a:t>сек. </a:t>
            </a:r>
            <a:r>
              <a:rPr lang="ru-RU" sz="3200" dirty="0" smtClean="0"/>
              <a:t>(1 мин. 57 сек.)</a:t>
            </a:r>
          </a:p>
          <a:p>
            <a:r>
              <a:rPr lang="ru-RU" sz="3200" b="1" dirty="0" smtClean="0"/>
              <a:t>Ускорение почти в 3 раза!</a:t>
            </a:r>
            <a:endParaRPr lang="ru-RU" sz="3200" b="1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96278" y="1137670"/>
            <a:ext cx="11999444" cy="1601369"/>
            <a:chOff x="0" y="7177506"/>
            <a:chExt cx="11999444" cy="1601369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7177506"/>
              <a:ext cx="11999444" cy="1601369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6213379" y="7562691"/>
              <a:ext cx="5426486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ru-RU" sz="4800" b="1" dirty="0">
                  <a:solidFill>
                    <a:srgbClr val="2057A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SCAD Office </a:t>
              </a:r>
              <a:r>
                <a:rPr lang="en-US" altLang="ru-RU" sz="4800" b="1" dirty="0" smtClean="0">
                  <a:solidFill>
                    <a:srgbClr val="2057A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21.1.9.</a:t>
              </a:r>
              <a:r>
                <a:rPr lang="ru-RU" altLang="ru-RU" sz="4800" b="1" dirty="0" smtClean="0">
                  <a:solidFill>
                    <a:srgbClr val="2057A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7</a:t>
              </a:r>
              <a:endParaRPr lang="ru-RU" sz="4800" dirty="0"/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35580" y="529142"/>
            <a:ext cx="120327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Увеличена скорость подбора и экспертизы железобетонных элементов в SCAD++ АРБАТ</a:t>
            </a:r>
          </a:p>
        </p:txBody>
      </p:sp>
    </p:spTree>
    <p:extLst>
      <p:ext uri="{BB962C8B-B14F-4D97-AF65-F5344CB8AC3E}">
        <p14:creationId xmlns:p14="http://schemas.microsoft.com/office/powerpoint/2010/main" val="88064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иний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11195</TotalTime>
  <Words>3819</Words>
  <Application>Microsoft Office PowerPoint</Application>
  <PresentationFormat>Широкоэкранный</PresentationFormat>
  <Paragraphs>597</Paragraphs>
  <Slides>81</Slides>
  <Notes>79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81</vt:i4>
      </vt:variant>
    </vt:vector>
  </HeadingPairs>
  <TitlesOfParts>
    <vt:vector size="92" baseType="lpstr">
      <vt:lpstr>Arial</vt:lpstr>
      <vt:lpstr>Calibri</vt:lpstr>
      <vt:lpstr>Calibri Light</vt:lpstr>
      <vt:lpstr>Cambria Math</vt:lpstr>
      <vt:lpstr>DINPro-Light</vt:lpstr>
      <vt:lpstr>DINPro-Regular</vt:lpstr>
      <vt:lpstr>Helvetica Neue</vt:lpstr>
      <vt:lpstr>Helvetica Neue Medium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Разъяснения НИИЖБ по использованию коэффициента учета длительного действия</vt:lpstr>
      <vt:lpstr>Презентация PowerPoint</vt:lpstr>
      <vt:lpstr>Требования EN 1998-1. Eurocode 8 по учету кручения</vt:lpstr>
      <vt:lpstr>Требования СП РК 2.03-30-2017* (Казахстан) по учету кручения</vt:lpstr>
      <vt:lpstr>Требования СП 14.13330.2018 по учету кручения</vt:lpstr>
      <vt:lpstr>Реализация смещения центра масс в SCAD++</vt:lpstr>
      <vt:lpstr>Реализация смещения центра масс в SCAD++</vt:lpstr>
      <vt:lpstr>Реализация смещения центра масс в SCAD++</vt:lpstr>
      <vt:lpstr>Реализация расчета центра жесткости в SCAD++</vt:lpstr>
      <vt:lpstr>Расчет устойчивости центрально сжатых и внецентренно сжатых элементов с учетом закритической работы стенки</vt:lpstr>
      <vt:lpstr>Расчет устойчивости центрально сжатых и внецентренно сжатых элементов с учетом закритической работы стенки</vt:lpstr>
      <vt:lpstr>Расчет устойчивости центрально сжатых и внецентренно сжатых элементов с учетом закритической работы стенки</vt:lpstr>
      <vt:lpstr>Расчет устойчивости центрально сжатых и внецентренно сжатых элементов с учетом закритической работы стенки</vt:lpstr>
      <vt:lpstr>Презентация PowerPoint</vt:lpstr>
      <vt:lpstr>Презентация PowerPoint</vt:lpstr>
      <vt:lpstr>В режим экспертизы SCAD++ и КРИСТАЛЛ добавлен вывод приведенной толщины и расчет собственного предела огнестойкости согласно справочному пособию НИЦ «СТРОИТЕЛЬСТВО» от 2013 г. </vt:lpstr>
      <vt:lpstr>В режим экспертизы SCAD++ и КРИСТАЛЛ добавлен вывод приведенной толщины и расчет собственного предела огнестойкости согласно справочному пособию НИЦ «СТРОИТЕЛЬСТВО» от 2013 г.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релизе SCAD++ 21.1.9.3 были реализованы элементы переменного сечения, а в релизе 21.1.9.5 реализованы прототипы однопролетных рам переменного сечения</vt:lpstr>
      <vt:lpstr>При дроблении стержней переменного сечения имеется возможность произвести замену стержнями постоянного сечения и выполнить проверку такой модели по нормам </vt:lpstr>
      <vt:lpstr>В релизе 21.1.9.7 уже реализована возможность объединять элементы постоянного сечения в элементы переменного сечения для корректировки сечений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Закрепление моделей с коэффициентами постели по X и Y (реализован сдвиговой коэффициент постели)</vt:lpstr>
      <vt:lpstr>Реализована возможность произвести настройку и скрыть в списке результатов расчета по загружениям отдельные типы данных(например, скрыть формы колебаний, комбинации загружений и т.п.) щелчком правой кнопкой мыши на списке Выбор загружений</vt:lpstr>
      <vt:lpstr>В настройках шрифтов появилась возможность быстрой установки единого цвета и размера шрифтов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настройках клавиатуры и контекстного меню появилась возможность сохранения вида в буфер обмена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Новые возможности  SCAD Office 21.1.9.1</dc:title>
  <dc:creator>Andrei Teplykh</dc:creator>
  <cp:lastModifiedBy>Andrei Teplykh</cp:lastModifiedBy>
  <cp:revision>699</cp:revision>
  <dcterms:created xsi:type="dcterms:W3CDTF">2019-03-19T14:22:00Z</dcterms:created>
  <dcterms:modified xsi:type="dcterms:W3CDTF">2020-04-16T07:46:34Z</dcterms:modified>
</cp:coreProperties>
</file>